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73" r:id="rId2"/>
    <p:sldId id="274" r:id="rId3"/>
    <p:sldId id="258" r:id="rId4"/>
    <p:sldId id="259" r:id="rId5"/>
    <p:sldId id="260" r:id="rId6"/>
    <p:sldId id="261" r:id="rId7"/>
    <p:sldId id="281" r:id="rId8"/>
    <p:sldId id="262" r:id="rId9"/>
    <p:sldId id="275" r:id="rId10"/>
    <p:sldId id="285" r:id="rId11"/>
    <p:sldId id="286" r:id="rId12"/>
    <p:sldId id="264" r:id="rId13"/>
    <p:sldId id="276" r:id="rId14"/>
    <p:sldId id="266" r:id="rId15"/>
    <p:sldId id="277" r:id="rId16"/>
    <p:sldId id="282" r:id="rId17"/>
    <p:sldId id="283" r:id="rId18"/>
    <p:sldId id="270" r:id="rId19"/>
    <p:sldId id="279" r:id="rId20"/>
    <p:sldId id="287" r:id="rId21"/>
    <p:sldId id="284" r:id="rId22"/>
  </p:sldIdLst>
  <p:sldSz cx="14630400" cy="8229600"/>
  <p:notesSz cx="8229600" cy="14630400"/>
  <p:embeddedFontLst>
    <p:embeddedFont>
      <p:font typeface="Inter" panose="02000503000000020004" pitchFamily="2" charset="0"/>
      <p:regular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9" d="100"/>
          <a:sy n="99"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custT="1"/>
      <dgm:spPr/>
      <dgm:t>
        <a:bodyPr/>
        <a:lstStyle/>
        <a:p>
          <a:r>
            <a:rPr lang="en-US" sz="1100" dirty="0" err="1">
              <a:solidFill>
                <a:schemeClr val="bg2">
                  <a:lumMod val="10000"/>
                </a:schemeClr>
              </a:solidFill>
            </a:rPr>
            <a:t>Akarsh</a:t>
          </a:r>
          <a:r>
            <a:rPr lang="en-US" sz="1100" dirty="0">
              <a:solidFill>
                <a:schemeClr val="bg2">
                  <a:lumMod val="10000"/>
                </a:schemeClr>
              </a:solidFill>
            </a:rPr>
            <a:t> </a:t>
          </a:r>
          <a:r>
            <a:rPr lang="en-US" sz="1100" dirty="0" err="1">
              <a:solidFill>
                <a:schemeClr val="bg2">
                  <a:lumMod val="10000"/>
                </a:schemeClr>
              </a:solidFill>
            </a:rPr>
            <a:t>Matlaparthi</a:t>
          </a:r>
          <a:br>
            <a:rPr lang="en-US" sz="1000" dirty="0"/>
          </a:br>
          <a:r>
            <a:rPr lang="en-US" sz="1000"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EF1FAB9C-EEAC-458E-8DA1-803B62CC2AD6}">
      <dgm:prSet phldrT="[Text]" custT="1"/>
      <dgm:spPr/>
      <dgm:t>
        <a:bodyPr/>
        <a:lstStyle/>
        <a:p>
          <a:r>
            <a:rPr lang="en-US" sz="1100" dirty="0" err="1">
              <a:solidFill>
                <a:schemeClr val="bg2">
                  <a:lumMod val="10000"/>
                </a:schemeClr>
              </a:solidFill>
            </a:rPr>
            <a:t>Charan</a:t>
          </a:r>
          <a:r>
            <a:rPr lang="en-US" sz="1100" dirty="0">
              <a:solidFill>
                <a:schemeClr val="bg2">
                  <a:lumMod val="10000"/>
                </a:schemeClr>
              </a:solidFill>
            </a:rPr>
            <a:t> Reddy </a:t>
          </a:r>
          <a:r>
            <a:rPr lang="en-US" sz="1100" dirty="0" err="1">
              <a:solidFill>
                <a:schemeClr val="bg2">
                  <a:lumMod val="10000"/>
                </a:schemeClr>
              </a:solidFill>
            </a:rPr>
            <a:t>Tamma</a:t>
          </a:r>
          <a:br>
            <a:rPr lang="en-US" sz="1000" dirty="0"/>
          </a:br>
          <a:r>
            <a:rPr lang="en-US" sz="1000" dirty="0"/>
            <a:t>Developer</a:t>
          </a:r>
        </a:p>
      </dgm:t>
    </dgm:pt>
    <dgm:pt modelId="{A65EAEA3-2485-44BD-8A01-991658150C1F}" type="parTrans" cxnId="{F766B632-7857-4A52-8280-79E5D455DB77}">
      <dgm:prSet/>
      <dgm:spPr/>
      <dgm:t>
        <a:bodyPr/>
        <a:lstStyle/>
        <a:p>
          <a:endParaRPr lang="en-US"/>
        </a:p>
      </dgm:t>
    </dgm:pt>
    <dgm:pt modelId="{12B3D08B-F07A-467F-978D-FE9E79E11867}" type="sibTrans" cxnId="{F766B632-7857-4A52-8280-79E5D455DB77}">
      <dgm:prSet/>
      <dgm:spPr/>
      <dgm:t>
        <a:bodyPr/>
        <a:lstStyle/>
        <a:p>
          <a:endParaRPr lang="en-US"/>
        </a:p>
      </dgm:t>
    </dgm:pt>
    <dgm:pt modelId="{1174EA91-0D82-4211-BF7E-02BB16428B26}">
      <dgm:prSet phldrT="[Text]" custT="1"/>
      <dgm:spPr/>
      <dgm:t>
        <a:bodyPr/>
        <a:lstStyle/>
        <a:p>
          <a:r>
            <a:rPr lang="en-US" sz="1100" dirty="0" err="1">
              <a:solidFill>
                <a:schemeClr val="bg2">
                  <a:lumMod val="10000"/>
                </a:schemeClr>
              </a:solidFill>
            </a:rPr>
            <a:t>Manikanteswar</a:t>
          </a:r>
          <a:r>
            <a:rPr lang="en-US" sz="1100" dirty="0">
              <a:solidFill>
                <a:schemeClr val="bg2">
                  <a:lumMod val="10000"/>
                </a:schemeClr>
              </a:solidFill>
            </a:rPr>
            <a:t> </a:t>
          </a:r>
          <a:r>
            <a:rPr lang="en-US" sz="1100" dirty="0" err="1">
              <a:solidFill>
                <a:schemeClr val="bg2">
                  <a:lumMod val="10000"/>
                </a:schemeClr>
              </a:solidFill>
            </a:rPr>
            <a:t>Gandrothula</a:t>
          </a:r>
          <a:br>
            <a:rPr lang="en-US" sz="1000" dirty="0"/>
          </a:br>
          <a:r>
            <a:rPr lang="en-US" sz="1000"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custT="1"/>
      <dgm:spPr/>
      <dgm:t>
        <a:bodyPr/>
        <a:lstStyle/>
        <a:p>
          <a:r>
            <a:rPr lang="en-US" sz="1100" dirty="0">
              <a:solidFill>
                <a:schemeClr val="bg2">
                  <a:lumMod val="10000"/>
                </a:schemeClr>
              </a:solidFill>
            </a:rPr>
            <a:t>Pooja Vemuri</a:t>
          </a:r>
          <a:br>
            <a:rPr lang="en-US" sz="1000" dirty="0"/>
          </a:br>
          <a:r>
            <a:rPr lang="en-US" sz="1000"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custT="1"/>
      <dgm:spPr/>
      <dgm:t>
        <a:bodyPr/>
        <a:lstStyle/>
        <a:p>
          <a:r>
            <a:rPr lang="en-US" sz="1100" dirty="0">
              <a:solidFill>
                <a:schemeClr val="bg2">
                  <a:lumMod val="10000"/>
                </a:schemeClr>
              </a:solidFill>
            </a:rPr>
            <a:t>Venkata Naga Sanjay Reddy </a:t>
          </a:r>
          <a:r>
            <a:rPr lang="en-US" sz="1100" dirty="0" err="1">
              <a:solidFill>
                <a:schemeClr val="bg2">
                  <a:lumMod val="10000"/>
                </a:schemeClr>
              </a:solidFill>
            </a:rPr>
            <a:t>Narra</a:t>
          </a:r>
          <a:br>
            <a:rPr lang="en-US" sz="1000" dirty="0"/>
          </a:br>
          <a:r>
            <a:rPr lang="en-US" sz="1000"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custT="1"/>
      <dgm:spPr/>
      <dgm:t>
        <a:bodyPr/>
        <a:lstStyle/>
        <a:p>
          <a:r>
            <a:rPr lang="en-US" sz="1000" dirty="0" err="1">
              <a:solidFill>
                <a:schemeClr val="bg2">
                  <a:lumMod val="10000"/>
                </a:schemeClr>
              </a:solidFill>
            </a:rPr>
            <a:t>Abhista</a:t>
          </a:r>
          <a:r>
            <a:rPr lang="en-US" sz="1000" dirty="0">
              <a:solidFill>
                <a:schemeClr val="bg2">
                  <a:lumMod val="10000"/>
                </a:schemeClr>
              </a:solidFill>
            </a:rPr>
            <a:t> </a:t>
          </a:r>
          <a:r>
            <a:rPr lang="en-US" sz="1000" dirty="0" err="1">
              <a:solidFill>
                <a:schemeClr val="bg2">
                  <a:lumMod val="10000"/>
                </a:schemeClr>
              </a:solidFill>
            </a:rPr>
            <a:t>Chidamber</a:t>
          </a:r>
          <a:r>
            <a:rPr lang="en-US" sz="1000" dirty="0">
              <a:solidFill>
                <a:schemeClr val="bg2">
                  <a:lumMod val="10000"/>
                </a:schemeClr>
              </a:solidFill>
            </a:rPr>
            <a:t> </a:t>
          </a:r>
          <a:r>
            <a:rPr lang="en-US" sz="1000" dirty="0" err="1">
              <a:solidFill>
                <a:schemeClr val="bg2">
                  <a:lumMod val="10000"/>
                </a:schemeClr>
              </a:solidFill>
            </a:rPr>
            <a:t>Atchutuni</a:t>
          </a:r>
          <a:br>
            <a:rPr lang="en-US" sz="1000" dirty="0"/>
          </a:br>
          <a:r>
            <a:rPr lang="en-US" sz="1000"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E813D4AE-408A-DC4D-979B-E48C39BA6864}" type="pres">
      <dgm:prSet presAssocID="{D7A0C5FB-E74F-4374-9A21-094842ECF9B3}" presName="Name0" presStyleCnt="0">
        <dgm:presLayoutVars>
          <dgm:dir/>
        </dgm:presLayoutVars>
      </dgm:prSet>
      <dgm:spPr/>
    </dgm:pt>
    <dgm:pt modelId="{EED6477E-6FFB-454C-8B1C-70B11D6DA1B7}" type="pres">
      <dgm:prSet presAssocID="{E6A37A32-4FDB-4160-8224-649A61B9B7FA}" presName="composite" presStyleCnt="0"/>
      <dgm:spPr/>
    </dgm:pt>
    <dgm:pt modelId="{E0B77CA5-59C4-8B4A-AEDC-7AF81C492BB1}" type="pres">
      <dgm:prSet presAssocID="{E6A37A32-4FDB-4160-8224-649A61B9B7FA}" presName="rect2" presStyleLbl="revTx" presStyleIdx="0" presStyleCnt="6">
        <dgm:presLayoutVars>
          <dgm:bulletEnabled val="1"/>
        </dgm:presLayoutVars>
      </dgm:prSet>
      <dgm:spPr/>
    </dgm:pt>
    <dgm:pt modelId="{6E967490-2437-3F4A-A798-BD218DFE5C93}" type="pres">
      <dgm:prSet presAssocID="{E6A37A32-4FDB-4160-8224-649A61B9B7FA}" presName="rect1" presStyleLbl="align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A7152D53-068F-6848-9BF3-4F46303C8866}" type="pres">
      <dgm:prSet presAssocID="{B8DCDEB4-DADC-41EF-B582-800BCBDD8234}" presName="sibTrans" presStyleCnt="0"/>
      <dgm:spPr/>
    </dgm:pt>
    <dgm:pt modelId="{E327B228-9517-DA43-85F3-215C35BC7388}" type="pres">
      <dgm:prSet presAssocID="{FF6720FC-D597-4E8B-8DED-B5175774475A}" presName="composite" presStyleCnt="0"/>
      <dgm:spPr/>
    </dgm:pt>
    <dgm:pt modelId="{20DEF53F-B2BC-D443-88CC-9049D15913EF}" type="pres">
      <dgm:prSet presAssocID="{FF6720FC-D597-4E8B-8DED-B5175774475A}" presName="rect2" presStyleLbl="revTx" presStyleIdx="1" presStyleCnt="6">
        <dgm:presLayoutVars>
          <dgm:bulletEnabled val="1"/>
        </dgm:presLayoutVars>
      </dgm:prSet>
      <dgm:spPr/>
    </dgm:pt>
    <dgm:pt modelId="{A7746AFA-A97F-D34B-B3F2-FC3DA5276430}" type="pres">
      <dgm:prSet presAssocID="{FF6720FC-D597-4E8B-8DED-B5175774475A}" presName="rect1" presStyleLbl="align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dgm:spPr>
    </dgm:pt>
    <dgm:pt modelId="{5E29AA26-A424-FF42-B04C-C187F7860AEC}" type="pres">
      <dgm:prSet presAssocID="{10DF836C-16B9-456E-9415-3953E42162EA}" presName="sibTrans" presStyleCnt="0"/>
      <dgm:spPr/>
    </dgm:pt>
    <dgm:pt modelId="{11B25D81-420A-D84C-8006-8AFD4C431C01}" type="pres">
      <dgm:prSet presAssocID="{BC3DC443-B727-4059-B20A-21E8B4F9D7C0}" presName="composite" presStyleCnt="0"/>
      <dgm:spPr/>
    </dgm:pt>
    <dgm:pt modelId="{6C542CF0-8C4F-C948-BCB9-7B0902B13B06}" type="pres">
      <dgm:prSet presAssocID="{BC3DC443-B727-4059-B20A-21E8B4F9D7C0}" presName="rect2" presStyleLbl="revTx" presStyleIdx="2" presStyleCnt="6">
        <dgm:presLayoutVars>
          <dgm:bulletEnabled val="1"/>
        </dgm:presLayoutVars>
      </dgm:prSet>
      <dgm:spPr/>
    </dgm:pt>
    <dgm:pt modelId="{415E2E1A-8975-1545-B2E2-ADEE8ECD532B}" type="pres">
      <dgm:prSet presAssocID="{BC3DC443-B727-4059-B20A-21E8B4F9D7C0}" presName="rect1" presStyleLbl="align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E00D1B79-F8BD-304B-95E3-71C6729E3B25}" type="pres">
      <dgm:prSet presAssocID="{F7E59D5D-8EA7-4D25-8884-6B11F0DC712C}" presName="sibTrans" presStyleCnt="0"/>
      <dgm:spPr/>
    </dgm:pt>
    <dgm:pt modelId="{201C6421-4BD1-6746-A6A3-2F31C1CA1D3D}" type="pres">
      <dgm:prSet presAssocID="{1D280BCA-5803-431E-982A-6F36D343DF82}" presName="composite" presStyleCnt="0"/>
      <dgm:spPr/>
    </dgm:pt>
    <dgm:pt modelId="{B52E0C82-CF20-A04F-890A-BDF096609DB3}" type="pres">
      <dgm:prSet presAssocID="{1D280BCA-5803-431E-982A-6F36D343DF82}" presName="rect2" presStyleLbl="revTx" presStyleIdx="3" presStyleCnt="6">
        <dgm:presLayoutVars>
          <dgm:bulletEnabled val="1"/>
        </dgm:presLayoutVars>
      </dgm:prSet>
      <dgm:spPr/>
    </dgm:pt>
    <dgm:pt modelId="{C350E6CF-EC7D-F146-8083-F9C847C26375}" type="pres">
      <dgm:prSet presAssocID="{1D280BCA-5803-431E-982A-6F36D343DF82}" presName="rect1" presStyleLbl="align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60647E75-AB77-9A42-BA37-8C12D2E229F7}" type="pres">
      <dgm:prSet presAssocID="{1D1CA476-61C3-4E6F-A3A4-6E78DB6AFFC8}" presName="sibTrans" presStyleCnt="0"/>
      <dgm:spPr/>
    </dgm:pt>
    <dgm:pt modelId="{F2E2343F-2180-CC49-93CC-5BA846B60C98}" type="pres">
      <dgm:prSet presAssocID="{1174EA91-0D82-4211-BF7E-02BB16428B26}" presName="composite" presStyleCnt="0"/>
      <dgm:spPr/>
    </dgm:pt>
    <dgm:pt modelId="{17FDB844-198D-6240-BB67-C91391508B77}" type="pres">
      <dgm:prSet presAssocID="{1174EA91-0D82-4211-BF7E-02BB16428B26}" presName="rect2" presStyleLbl="revTx" presStyleIdx="4" presStyleCnt="6">
        <dgm:presLayoutVars>
          <dgm:bulletEnabled val="1"/>
        </dgm:presLayoutVars>
      </dgm:prSet>
      <dgm:spPr/>
    </dgm:pt>
    <dgm:pt modelId="{568831B3-0A53-1B4A-A5BF-9971DEFE168F}" type="pres">
      <dgm:prSet presAssocID="{1174EA91-0D82-4211-BF7E-02BB16428B26}" presName="rect1" presStyleLbl="align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6000" r="-6000"/>
          </a:stretch>
        </a:blipFill>
      </dgm:spPr>
    </dgm:pt>
    <dgm:pt modelId="{726B1FCA-E57D-4A4E-BB3A-99DDAFA4E921}" type="pres">
      <dgm:prSet presAssocID="{914F4B16-3AEF-420B-97E1-F685172A44F6}" presName="sibTrans" presStyleCnt="0"/>
      <dgm:spPr/>
    </dgm:pt>
    <dgm:pt modelId="{290A4CD6-F00B-654E-9B07-F21CB012D1F4}" type="pres">
      <dgm:prSet presAssocID="{EF1FAB9C-EEAC-458E-8DA1-803B62CC2AD6}" presName="composite" presStyleCnt="0"/>
      <dgm:spPr/>
    </dgm:pt>
    <dgm:pt modelId="{1AF4C48C-CBAD-C741-A742-31253FC8B30B}" type="pres">
      <dgm:prSet presAssocID="{EF1FAB9C-EEAC-458E-8DA1-803B62CC2AD6}" presName="rect2" presStyleLbl="revTx" presStyleIdx="5" presStyleCnt="6">
        <dgm:presLayoutVars>
          <dgm:bulletEnabled val="1"/>
        </dgm:presLayoutVars>
      </dgm:prSet>
      <dgm:spPr/>
    </dgm:pt>
    <dgm:pt modelId="{1950220D-D2AA-D041-AEBA-E6117BA4553E}" type="pres">
      <dgm:prSet presAssocID="{EF1FAB9C-EEAC-458E-8DA1-803B62CC2AD6}" presName="rect1" presStyleLbl="align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Lst>
  <dgm:cxnLst>
    <dgm:cxn modelId="{54A7D819-0BAA-4BC9-8C81-857D6CA9817A}" srcId="{D7A0C5FB-E74F-4374-9A21-094842ECF9B3}" destId="{1D280BCA-5803-431E-982A-6F36D343DF82}" srcOrd="3" destOrd="0" parTransId="{17BC456C-F22D-455F-AC35-12A31BD72800}" sibTransId="{1D1CA476-61C3-4E6F-A3A4-6E78DB6AFFC8}"/>
    <dgm:cxn modelId="{3F1D161C-59CC-5446-81F3-AEA39CA90783}" type="presOf" srcId="{EF1FAB9C-EEAC-458E-8DA1-803B62CC2AD6}" destId="{1AF4C48C-CBAD-C741-A742-31253FC8B30B}" srcOrd="0" destOrd="0" presId="urn:microsoft.com/office/officeart/2008/layout/PictureGrid"/>
    <dgm:cxn modelId="{F766B632-7857-4A52-8280-79E5D455DB77}" srcId="{D7A0C5FB-E74F-4374-9A21-094842ECF9B3}" destId="{EF1FAB9C-EEAC-458E-8DA1-803B62CC2AD6}" srcOrd="5" destOrd="0" parTransId="{A65EAEA3-2485-44BD-8A01-991658150C1F}" sibTransId="{12B3D08B-F07A-467F-978D-FE9E79E11867}"/>
    <dgm:cxn modelId="{14E62036-DF0B-440F-921A-099ADFAFB60E}" srcId="{D7A0C5FB-E74F-4374-9A21-094842ECF9B3}" destId="{BC3DC443-B727-4059-B20A-21E8B4F9D7C0}" srcOrd="2" destOrd="0" parTransId="{015F5A43-2D0A-4ADC-8530-ECDFFA236DAA}" sibTransId="{F7E59D5D-8EA7-4D25-8884-6B11F0DC712C}"/>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18587E4D-1CC9-5B4D-A6C2-BE38E26CC869}" type="presOf" srcId="{1174EA91-0D82-4211-BF7E-02BB16428B26}" destId="{17FDB844-198D-6240-BB67-C91391508B77}" srcOrd="0" destOrd="0" presId="urn:microsoft.com/office/officeart/2008/layout/PictureGrid"/>
    <dgm:cxn modelId="{0177E34F-9738-FE46-9480-996A6C88F6F8}" type="presOf" srcId="{FF6720FC-D597-4E8B-8DED-B5175774475A}" destId="{20DEF53F-B2BC-D443-88CC-9049D15913EF}" srcOrd="0" destOrd="0" presId="urn:microsoft.com/office/officeart/2008/layout/PictureGrid"/>
    <dgm:cxn modelId="{DABA499E-881F-744B-B630-F40A09B8752B}" type="presOf" srcId="{D7A0C5FB-E74F-4374-9A21-094842ECF9B3}" destId="{E813D4AE-408A-DC4D-979B-E48C39BA6864}" srcOrd="0" destOrd="0" presId="urn:microsoft.com/office/officeart/2008/layout/PictureGrid"/>
    <dgm:cxn modelId="{0A7F57C3-B1C7-5741-8E9C-9D1E0F3E2427}" type="presOf" srcId="{1D280BCA-5803-431E-982A-6F36D343DF82}" destId="{B52E0C82-CF20-A04F-890A-BDF096609DB3}" srcOrd="0" destOrd="0" presId="urn:microsoft.com/office/officeart/2008/layout/PictureGrid"/>
    <dgm:cxn modelId="{8E2B62CA-C451-2A48-A43D-4674A4F07AB0}" type="presOf" srcId="{E6A37A32-4FDB-4160-8224-649A61B9B7FA}" destId="{E0B77CA5-59C4-8B4A-AEDC-7AF81C492BB1}"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66C0EAFE-3F86-214D-A7FB-2A4DD020A89D}" type="presOf" srcId="{BC3DC443-B727-4059-B20A-21E8B4F9D7C0}" destId="{6C542CF0-8C4F-C948-BCB9-7B0902B13B06}" srcOrd="0" destOrd="0" presId="urn:microsoft.com/office/officeart/2008/layout/PictureGrid"/>
    <dgm:cxn modelId="{E8DF5254-7B73-4540-B6CD-A47039F8A6CD}" type="presParOf" srcId="{E813D4AE-408A-DC4D-979B-E48C39BA6864}" destId="{EED6477E-6FFB-454C-8B1C-70B11D6DA1B7}" srcOrd="0" destOrd="0" presId="urn:microsoft.com/office/officeart/2008/layout/PictureGrid"/>
    <dgm:cxn modelId="{1E74BAD3-1900-8E45-AB0B-EFA2D323DBE5}" type="presParOf" srcId="{EED6477E-6FFB-454C-8B1C-70B11D6DA1B7}" destId="{E0B77CA5-59C4-8B4A-AEDC-7AF81C492BB1}" srcOrd="0" destOrd="0" presId="urn:microsoft.com/office/officeart/2008/layout/PictureGrid"/>
    <dgm:cxn modelId="{AE66DA2A-D2D9-3646-801F-0F8AD2AC9684}" type="presParOf" srcId="{EED6477E-6FFB-454C-8B1C-70B11D6DA1B7}" destId="{6E967490-2437-3F4A-A798-BD218DFE5C93}" srcOrd="1" destOrd="0" presId="urn:microsoft.com/office/officeart/2008/layout/PictureGrid"/>
    <dgm:cxn modelId="{F043F674-945F-294E-A195-00386E5CD690}" type="presParOf" srcId="{E813D4AE-408A-DC4D-979B-E48C39BA6864}" destId="{A7152D53-068F-6848-9BF3-4F46303C8866}" srcOrd="1" destOrd="0" presId="urn:microsoft.com/office/officeart/2008/layout/PictureGrid"/>
    <dgm:cxn modelId="{5A8037C0-9B5C-6D40-BB26-2AADB1E996A2}" type="presParOf" srcId="{E813D4AE-408A-DC4D-979B-E48C39BA6864}" destId="{E327B228-9517-DA43-85F3-215C35BC7388}" srcOrd="2" destOrd="0" presId="urn:microsoft.com/office/officeart/2008/layout/PictureGrid"/>
    <dgm:cxn modelId="{A39121A4-B0FD-0146-80A4-23AF8D86B1FE}" type="presParOf" srcId="{E327B228-9517-DA43-85F3-215C35BC7388}" destId="{20DEF53F-B2BC-D443-88CC-9049D15913EF}" srcOrd="0" destOrd="0" presId="urn:microsoft.com/office/officeart/2008/layout/PictureGrid"/>
    <dgm:cxn modelId="{4374BEB6-2695-0943-9698-FD5A290ECC1A}" type="presParOf" srcId="{E327B228-9517-DA43-85F3-215C35BC7388}" destId="{A7746AFA-A97F-D34B-B3F2-FC3DA5276430}" srcOrd="1" destOrd="0" presId="urn:microsoft.com/office/officeart/2008/layout/PictureGrid"/>
    <dgm:cxn modelId="{7F2300D1-3526-B24F-A82F-D187DFEF0274}" type="presParOf" srcId="{E813D4AE-408A-DC4D-979B-E48C39BA6864}" destId="{5E29AA26-A424-FF42-B04C-C187F7860AEC}" srcOrd="3" destOrd="0" presId="urn:microsoft.com/office/officeart/2008/layout/PictureGrid"/>
    <dgm:cxn modelId="{A6C32267-84F8-0D46-B979-949EA8A6E0AD}" type="presParOf" srcId="{E813D4AE-408A-DC4D-979B-E48C39BA6864}" destId="{11B25D81-420A-D84C-8006-8AFD4C431C01}" srcOrd="4" destOrd="0" presId="urn:microsoft.com/office/officeart/2008/layout/PictureGrid"/>
    <dgm:cxn modelId="{B83D4CF8-0C16-9B40-80B8-5D32DEE86EC3}" type="presParOf" srcId="{11B25D81-420A-D84C-8006-8AFD4C431C01}" destId="{6C542CF0-8C4F-C948-BCB9-7B0902B13B06}" srcOrd="0" destOrd="0" presId="urn:microsoft.com/office/officeart/2008/layout/PictureGrid"/>
    <dgm:cxn modelId="{0ED91F2D-6C94-9747-9591-8D20D50D0B07}" type="presParOf" srcId="{11B25D81-420A-D84C-8006-8AFD4C431C01}" destId="{415E2E1A-8975-1545-B2E2-ADEE8ECD532B}" srcOrd="1" destOrd="0" presId="urn:microsoft.com/office/officeart/2008/layout/PictureGrid"/>
    <dgm:cxn modelId="{DE39F0AF-C635-C44E-855F-B1CFEF610207}" type="presParOf" srcId="{E813D4AE-408A-DC4D-979B-E48C39BA6864}" destId="{E00D1B79-F8BD-304B-95E3-71C6729E3B25}" srcOrd="5" destOrd="0" presId="urn:microsoft.com/office/officeart/2008/layout/PictureGrid"/>
    <dgm:cxn modelId="{C75B9331-4267-774E-9A9B-C63765E8D24E}" type="presParOf" srcId="{E813D4AE-408A-DC4D-979B-E48C39BA6864}" destId="{201C6421-4BD1-6746-A6A3-2F31C1CA1D3D}" srcOrd="6" destOrd="0" presId="urn:microsoft.com/office/officeart/2008/layout/PictureGrid"/>
    <dgm:cxn modelId="{1B71E332-A535-1E43-AFF2-FBE435D85D5B}" type="presParOf" srcId="{201C6421-4BD1-6746-A6A3-2F31C1CA1D3D}" destId="{B52E0C82-CF20-A04F-890A-BDF096609DB3}" srcOrd="0" destOrd="0" presId="urn:microsoft.com/office/officeart/2008/layout/PictureGrid"/>
    <dgm:cxn modelId="{2B4A2FDC-2E5A-D144-89D9-5D2E205EA8FC}" type="presParOf" srcId="{201C6421-4BD1-6746-A6A3-2F31C1CA1D3D}" destId="{C350E6CF-EC7D-F146-8083-F9C847C26375}" srcOrd="1" destOrd="0" presId="urn:microsoft.com/office/officeart/2008/layout/PictureGrid"/>
    <dgm:cxn modelId="{40AA0BB4-DE66-FE4C-9ACC-A07FDEE3C104}" type="presParOf" srcId="{E813D4AE-408A-DC4D-979B-E48C39BA6864}" destId="{60647E75-AB77-9A42-BA37-8C12D2E229F7}" srcOrd="7" destOrd="0" presId="urn:microsoft.com/office/officeart/2008/layout/PictureGrid"/>
    <dgm:cxn modelId="{3AA3E968-E8D8-5049-847F-A96D3BE416F5}" type="presParOf" srcId="{E813D4AE-408A-DC4D-979B-E48C39BA6864}" destId="{F2E2343F-2180-CC49-93CC-5BA846B60C98}" srcOrd="8" destOrd="0" presId="urn:microsoft.com/office/officeart/2008/layout/PictureGrid"/>
    <dgm:cxn modelId="{B9D948B9-AF19-4F49-8621-2E5D28754DBE}" type="presParOf" srcId="{F2E2343F-2180-CC49-93CC-5BA846B60C98}" destId="{17FDB844-198D-6240-BB67-C91391508B77}" srcOrd="0" destOrd="0" presId="urn:microsoft.com/office/officeart/2008/layout/PictureGrid"/>
    <dgm:cxn modelId="{3080500A-FAF0-7A4D-96A9-ADB7C4DD24D5}" type="presParOf" srcId="{F2E2343F-2180-CC49-93CC-5BA846B60C98}" destId="{568831B3-0A53-1B4A-A5BF-9971DEFE168F}" srcOrd="1" destOrd="0" presId="urn:microsoft.com/office/officeart/2008/layout/PictureGrid"/>
    <dgm:cxn modelId="{573CBED9-5270-BA41-96CF-0CF54046EBBE}" type="presParOf" srcId="{E813D4AE-408A-DC4D-979B-E48C39BA6864}" destId="{726B1FCA-E57D-4A4E-BB3A-99DDAFA4E921}" srcOrd="9" destOrd="0" presId="urn:microsoft.com/office/officeart/2008/layout/PictureGrid"/>
    <dgm:cxn modelId="{4A7FDD12-C41F-C548-803E-11D271104BB3}" type="presParOf" srcId="{E813D4AE-408A-DC4D-979B-E48C39BA6864}" destId="{290A4CD6-F00B-654E-9B07-F21CB012D1F4}" srcOrd="10" destOrd="0" presId="urn:microsoft.com/office/officeart/2008/layout/PictureGrid"/>
    <dgm:cxn modelId="{8995ECE5-A322-D846-98C6-6939B5B14B05}" type="presParOf" srcId="{290A4CD6-F00B-654E-9B07-F21CB012D1F4}" destId="{1AF4C48C-CBAD-C741-A742-31253FC8B30B}" srcOrd="0" destOrd="0" presId="urn:microsoft.com/office/officeart/2008/layout/PictureGrid"/>
    <dgm:cxn modelId="{FEF46493-7E1E-EA4F-B562-47E0AEE7E586}" type="presParOf" srcId="{290A4CD6-F00B-654E-9B07-F21CB012D1F4}" destId="{1950220D-D2AA-D041-AEBA-E6117BA4553E}"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865539-1662-374B-941B-95BE83CD407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37F7FF48-F1EC-0544-8677-ED8F43E69162}">
      <dgm:prSet phldrT="[Text]" custT="1"/>
      <dgm:spPr>
        <a:solidFill>
          <a:schemeClr val="tx2">
            <a:lumMod val="75000"/>
          </a:schemeClr>
        </a:solidFill>
      </dgm:spPr>
      <dgm:t>
        <a:bodyPr/>
        <a:lstStyle/>
        <a:p>
          <a:r>
            <a:rPr lang="en-US" sz="2000" b="1" dirty="0"/>
            <a:t>Increase spatial granularity by developing the index at neighborhood or sub-municipality levels to improve targeting accuracy.</a:t>
          </a:r>
        </a:p>
      </dgm:t>
    </dgm:pt>
    <dgm:pt modelId="{142AE8C5-0945-3B4D-9F86-E1F18ADE10AD}" type="parTrans" cxnId="{56EC4FC6-314D-E546-B435-16F69FF8AC39}">
      <dgm:prSet/>
      <dgm:spPr/>
      <dgm:t>
        <a:bodyPr/>
        <a:lstStyle/>
        <a:p>
          <a:endParaRPr lang="en-US"/>
        </a:p>
      </dgm:t>
    </dgm:pt>
    <dgm:pt modelId="{3FCA175C-3583-F645-9821-164DAE527AE0}" type="sibTrans" cxnId="{56EC4FC6-314D-E546-B435-16F69FF8AC39}">
      <dgm:prSet/>
      <dgm:spPr/>
      <dgm:t>
        <a:bodyPr/>
        <a:lstStyle/>
        <a:p>
          <a:endParaRPr lang="en-US"/>
        </a:p>
      </dgm:t>
    </dgm:pt>
    <dgm:pt modelId="{3CD2AC75-21AA-BB4B-9A41-F054A11F2791}">
      <dgm:prSet phldrT="[Text]" custT="1"/>
      <dgm:spPr>
        <a:solidFill>
          <a:schemeClr val="bg2">
            <a:lumMod val="75000"/>
          </a:schemeClr>
        </a:solidFill>
      </dgm:spPr>
      <dgm:t>
        <a:bodyPr/>
        <a:lstStyle/>
        <a:p>
          <a:r>
            <a:rPr lang="en-US" sz="2000" b="1" dirty="0"/>
            <a:t>Incorporate infrastructure layers like hospitals, roads, and emergency shelters to assess preparedness gaps.</a:t>
          </a:r>
          <a:endParaRPr lang="en-US" sz="2000" dirty="0"/>
        </a:p>
      </dgm:t>
    </dgm:pt>
    <dgm:pt modelId="{5636750E-38AF-8949-94F7-4FF6F64B7EFB}" type="parTrans" cxnId="{CB61C4E3-C990-E040-B0E6-E42FCE2BCA53}">
      <dgm:prSet/>
      <dgm:spPr/>
      <dgm:t>
        <a:bodyPr/>
        <a:lstStyle/>
        <a:p>
          <a:endParaRPr lang="en-US"/>
        </a:p>
      </dgm:t>
    </dgm:pt>
    <dgm:pt modelId="{9E5DF87F-BF3F-BA4C-A15E-A6C3A9D2149F}" type="sibTrans" cxnId="{CB61C4E3-C990-E040-B0E6-E42FCE2BCA53}">
      <dgm:prSet/>
      <dgm:spPr/>
      <dgm:t>
        <a:bodyPr/>
        <a:lstStyle/>
        <a:p>
          <a:endParaRPr lang="en-US"/>
        </a:p>
      </dgm:t>
    </dgm:pt>
    <dgm:pt modelId="{72B8ACAF-5C1A-9F4F-A50F-38D89EB7FACC}">
      <dgm:prSet phldrT="[Text]" custT="1"/>
      <dgm:spPr>
        <a:solidFill>
          <a:schemeClr val="tx2">
            <a:lumMod val="75000"/>
          </a:schemeClr>
        </a:solidFill>
      </dgm:spPr>
      <dgm:t>
        <a:bodyPr/>
        <a:lstStyle/>
        <a:p>
          <a:r>
            <a:rPr lang="en-US" sz="2000" b="1" i="0" u="none" dirty="0"/>
            <a:t>Incorporate proximity metrics to identify nearest adaptation zones and optimize evacuation and support planning.</a:t>
          </a:r>
        </a:p>
      </dgm:t>
    </dgm:pt>
    <dgm:pt modelId="{4124C234-D37F-1349-8962-57C74803BF26}" type="sibTrans" cxnId="{779686E4-C589-8347-8D7E-FEFC586925B2}">
      <dgm:prSet/>
      <dgm:spPr/>
      <dgm:t>
        <a:bodyPr/>
        <a:lstStyle/>
        <a:p>
          <a:endParaRPr lang="en-US"/>
        </a:p>
      </dgm:t>
    </dgm:pt>
    <dgm:pt modelId="{29F84E87-9C4B-5F41-9BEB-269226003ADC}" type="parTrans" cxnId="{779686E4-C589-8347-8D7E-FEFC586925B2}">
      <dgm:prSet/>
      <dgm:spPr/>
      <dgm:t>
        <a:bodyPr/>
        <a:lstStyle/>
        <a:p>
          <a:endParaRPr lang="en-US"/>
        </a:p>
      </dgm:t>
    </dgm:pt>
    <dgm:pt modelId="{222210F9-3EC1-F24E-B124-47A845480C9E}">
      <dgm:prSet phldrT="[Text]" custT="1"/>
      <dgm:spPr>
        <a:solidFill>
          <a:schemeClr val="tx2">
            <a:lumMod val="50000"/>
          </a:schemeClr>
        </a:solidFill>
      </dgm:spPr>
      <dgm:t>
        <a:bodyPr/>
        <a:lstStyle/>
        <a:p>
          <a:pPr>
            <a:buNone/>
          </a:pPr>
          <a:r>
            <a:rPr lang="en-IN" sz="2000" b="1" dirty="0"/>
            <a:t>Predict population and infrastructure trends using machine learning to support dynamic risk forecasting and resource allocation.</a:t>
          </a:r>
          <a:endParaRPr lang="en-US" sz="2000" b="0" i="0" u="none" dirty="0"/>
        </a:p>
      </dgm:t>
    </dgm:pt>
    <dgm:pt modelId="{42D56F1B-F8E1-D64F-B5F1-DA0E78375C91}" type="parTrans" cxnId="{6027084D-D177-EE43-971D-AF68BEC3607D}">
      <dgm:prSet/>
      <dgm:spPr/>
      <dgm:t>
        <a:bodyPr/>
        <a:lstStyle/>
        <a:p>
          <a:endParaRPr lang="en-US"/>
        </a:p>
      </dgm:t>
    </dgm:pt>
    <dgm:pt modelId="{5FF23D26-1126-D44A-BA91-F13F2D947448}" type="sibTrans" cxnId="{6027084D-D177-EE43-971D-AF68BEC3607D}">
      <dgm:prSet/>
      <dgm:spPr/>
      <dgm:t>
        <a:bodyPr/>
        <a:lstStyle/>
        <a:p>
          <a:endParaRPr lang="en-US"/>
        </a:p>
      </dgm:t>
    </dgm:pt>
    <dgm:pt modelId="{175B6CB8-9E6E-374E-932A-4E7503B98613}" type="pres">
      <dgm:prSet presAssocID="{DC865539-1662-374B-941B-95BE83CD4075}" presName="Name0" presStyleCnt="0">
        <dgm:presLayoutVars>
          <dgm:chMax val="7"/>
          <dgm:chPref val="7"/>
          <dgm:dir/>
        </dgm:presLayoutVars>
      </dgm:prSet>
      <dgm:spPr/>
    </dgm:pt>
    <dgm:pt modelId="{0CB01AE2-6FA5-1A40-B095-B97628357514}" type="pres">
      <dgm:prSet presAssocID="{DC865539-1662-374B-941B-95BE83CD4075}" presName="Name1" presStyleCnt="0"/>
      <dgm:spPr/>
    </dgm:pt>
    <dgm:pt modelId="{820A5B93-B28D-EB4E-954B-DCA759A4AEAB}" type="pres">
      <dgm:prSet presAssocID="{DC865539-1662-374B-941B-95BE83CD4075}" presName="cycle" presStyleCnt="0"/>
      <dgm:spPr/>
    </dgm:pt>
    <dgm:pt modelId="{1DFB29AF-73FB-0B4B-9353-75E0447D2E9B}" type="pres">
      <dgm:prSet presAssocID="{DC865539-1662-374B-941B-95BE83CD4075}" presName="srcNode" presStyleLbl="node1" presStyleIdx="0" presStyleCnt="4"/>
      <dgm:spPr/>
    </dgm:pt>
    <dgm:pt modelId="{D0F4590C-8850-1242-9143-F9335CFE6073}" type="pres">
      <dgm:prSet presAssocID="{DC865539-1662-374B-941B-95BE83CD4075}" presName="conn" presStyleLbl="parChTrans1D2" presStyleIdx="0" presStyleCnt="1"/>
      <dgm:spPr/>
    </dgm:pt>
    <dgm:pt modelId="{B00C715D-674A-7C40-88C6-433233811470}" type="pres">
      <dgm:prSet presAssocID="{DC865539-1662-374B-941B-95BE83CD4075}" presName="extraNode" presStyleLbl="node1" presStyleIdx="0" presStyleCnt="4"/>
      <dgm:spPr/>
    </dgm:pt>
    <dgm:pt modelId="{705CC5D1-3FA6-C944-97DA-CBD1D2443D3E}" type="pres">
      <dgm:prSet presAssocID="{DC865539-1662-374B-941B-95BE83CD4075}" presName="dstNode" presStyleLbl="node1" presStyleIdx="0" presStyleCnt="4"/>
      <dgm:spPr/>
    </dgm:pt>
    <dgm:pt modelId="{84962B2C-D5DB-544B-A665-B58BB54A3DE7}" type="pres">
      <dgm:prSet presAssocID="{37F7FF48-F1EC-0544-8677-ED8F43E69162}" presName="text_1" presStyleLbl="node1" presStyleIdx="0" presStyleCnt="4">
        <dgm:presLayoutVars>
          <dgm:bulletEnabled val="1"/>
        </dgm:presLayoutVars>
      </dgm:prSet>
      <dgm:spPr/>
    </dgm:pt>
    <dgm:pt modelId="{CF5EC1AF-6EFA-8547-87E0-F8A8A8C5D0E0}" type="pres">
      <dgm:prSet presAssocID="{37F7FF48-F1EC-0544-8677-ED8F43E69162}" presName="accent_1" presStyleCnt="0"/>
      <dgm:spPr/>
    </dgm:pt>
    <dgm:pt modelId="{8753FD69-E798-DD4D-9E9A-8751A6E704A0}" type="pres">
      <dgm:prSet presAssocID="{37F7FF48-F1EC-0544-8677-ED8F43E69162}" presName="accentRepeatNode" presStyleLbl="solidFgAcc1" presStyleIdx="0" presStyleCnt="4"/>
      <dgm:spPr/>
    </dgm:pt>
    <dgm:pt modelId="{A20D37DA-E50A-2B4E-A35B-C442FC050C40}" type="pres">
      <dgm:prSet presAssocID="{3CD2AC75-21AA-BB4B-9A41-F054A11F2791}" presName="text_2" presStyleLbl="node1" presStyleIdx="1" presStyleCnt="4">
        <dgm:presLayoutVars>
          <dgm:bulletEnabled val="1"/>
        </dgm:presLayoutVars>
      </dgm:prSet>
      <dgm:spPr/>
    </dgm:pt>
    <dgm:pt modelId="{A55634ED-0522-194A-8957-D7A33A12B7C1}" type="pres">
      <dgm:prSet presAssocID="{3CD2AC75-21AA-BB4B-9A41-F054A11F2791}" presName="accent_2" presStyleCnt="0"/>
      <dgm:spPr/>
    </dgm:pt>
    <dgm:pt modelId="{6D8C8AF0-DB0E-334A-B3D1-B3A0F0A7D8B5}" type="pres">
      <dgm:prSet presAssocID="{3CD2AC75-21AA-BB4B-9A41-F054A11F2791}" presName="accentRepeatNode" presStyleLbl="solidFgAcc1" presStyleIdx="1" presStyleCnt="4"/>
      <dgm:spPr/>
    </dgm:pt>
    <dgm:pt modelId="{8869C883-1B5E-0642-8FD4-A79AADA8E54A}" type="pres">
      <dgm:prSet presAssocID="{72B8ACAF-5C1A-9F4F-A50F-38D89EB7FACC}" presName="text_3" presStyleLbl="node1" presStyleIdx="2" presStyleCnt="4">
        <dgm:presLayoutVars>
          <dgm:bulletEnabled val="1"/>
        </dgm:presLayoutVars>
      </dgm:prSet>
      <dgm:spPr/>
    </dgm:pt>
    <dgm:pt modelId="{E30B6ADA-632B-224A-AC2D-3C2EA1821AAB}" type="pres">
      <dgm:prSet presAssocID="{72B8ACAF-5C1A-9F4F-A50F-38D89EB7FACC}" presName="accent_3" presStyleCnt="0"/>
      <dgm:spPr/>
    </dgm:pt>
    <dgm:pt modelId="{980F5317-745E-8E40-8681-EA976FE80980}" type="pres">
      <dgm:prSet presAssocID="{72B8ACAF-5C1A-9F4F-A50F-38D89EB7FACC}" presName="accentRepeatNode" presStyleLbl="solidFgAcc1" presStyleIdx="2" presStyleCnt="4"/>
      <dgm:spPr/>
    </dgm:pt>
    <dgm:pt modelId="{67E1F8AA-753B-6F46-8DBA-03140D115045}" type="pres">
      <dgm:prSet presAssocID="{222210F9-3EC1-F24E-B124-47A845480C9E}" presName="text_4" presStyleLbl="node1" presStyleIdx="3" presStyleCnt="4">
        <dgm:presLayoutVars>
          <dgm:bulletEnabled val="1"/>
        </dgm:presLayoutVars>
      </dgm:prSet>
      <dgm:spPr/>
    </dgm:pt>
    <dgm:pt modelId="{3A5189A9-58E1-4543-AE69-A2B07C001ABF}" type="pres">
      <dgm:prSet presAssocID="{222210F9-3EC1-F24E-B124-47A845480C9E}" presName="accent_4" presStyleCnt="0"/>
      <dgm:spPr/>
    </dgm:pt>
    <dgm:pt modelId="{002153F2-8A45-1545-8232-5B218373B898}" type="pres">
      <dgm:prSet presAssocID="{222210F9-3EC1-F24E-B124-47A845480C9E}" presName="accentRepeatNode" presStyleLbl="solidFgAcc1" presStyleIdx="3" presStyleCnt="4"/>
      <dgm:spPr/>
    </dgm:pt>
  </dgm:ptLst>
  <dgm:cxnLst>
    <dgm:cxn modelId="{022DF802-7E3B-8C47-AB22-7D3E8FA83EF9}" type="presOf" srcId="{3FCA175C-3583-F645-9821-164DAE527AE0}" destId="{D0F4590C-8850-1242-9143-F9335CFE6073}" srcOrd="0" destOrd="0" presId="urn:microsoft.com/office/officeart/2008/layout/VerticalCurvedList"/>
    <dgm:cxn modelId="{E223DA05-2568-EB46-AE21-224321A55D6F}" type="presOf" srcId="{72B8ACAF-5C1A-9F4F-A50F-38D89EB7FACC}" destId="{8869C883-1B5E-0642-8FD4-A79AADA8E54A}" srcOrd="0" destOrd="0" presId="urn:microsoft.com/office/officeart/2008/layout/VerticalCurvedList"/>
    <dgm:cxn modelId="{8E716829-83CF-9E49-98FC-3F8B0FBEDE1B}" type="presOf" srcId="{3CD2AC75-21AA-BB4B-9A41-F054A11F2791}" destId="{A20D37DA-E50A-2B4E-A35B-C442FC050C40}" srcOrd="0" destOrd="0" presId="urn:microsoft.com/office/officeart/2008/layout/VerticalCurvedList"/>
    <dgm:cxn modelId="{6027084D-D177-EE43-971D-AF68BEC3607D}" srcId="{DC865539-1662-374B-941B-95BE83CD4075}" destId="{222210F9-3EC1-F24E-B124-47A845480C9E}" srcOrd="3" destOrd="0" parTransId="{42D56F1B-F8E1-D64F-B5F1-DA0E78375C91}" sibTransId="{5FF23D26-1126-D44A-BA91-F13F2D947448}"/>
    <dgm:cxn modelId="{07CD8A8C-3D1E-3F4E-BC82-D54F26FE1DE7}" type="presOf" srcId="{222210F9-3EC1-F24E-B124-47A845480C9E}" destId="{67E1F8AA-753B-6F46-8DBA-03140D115045}" srcOrd="0" destOrd="0" presId="urn:microsoft.com/office/officeart/2008/layout/VerticalCurvedList"/>
    <dgm:cxn modelId="{D1430FAC-5943-1548-BE54-3B2BB09E9411}" type="presOf" srcId="{37F7FF48-F1EC-0544-8677-ED8F43E69162}" destId="{84962B2C-D5DB-544B-A665-B58BB54A3DE7}" srcOrd="0" destOrd="0" presId="urn:microsoft.com/office/officeart/2008/layout/VerticalCurvedList"/>
    <dgm:cxn modelId="{56EC4FC6-314D-E546-B435-16F69FF8AC39}" srcId="{DC865539-1662-374B-941B-95BE83CD4075}" destId="{37F7FF48-F1EC-0544-8677-ED8F43E69162}" srcOrd="0" destOrd="0" parTransId="{142AE8C5-0945-3B4D-9F86-E1F18ADE10AD}" sibTransId="{3FCA175C-3583-F645-9821-164DAE527AE0}"/>
    <dgm:cxn modelId="{BC59C8CD-EC8C-D140-BBB1-AB0DD66DCFB8}" type="presOf" srcId="{DC865539-1662-374B-941B-95BE83CD4075}" destId="{175B6CB8-9E6E-374E-932A-4E7503B98613}" srcOrd="0" destOrd="0" presId="urn:microsoft.com/office/officeart/2008/layout/VerticalCurvedList"/>
    <dgm:cxn modelId="{CB61C4E3-C990-E040-B0E6-E42FCE2BCA53}" srcId="{DC865539-1662-374B-941B-95BE83CD4075}" destId="{3CD2AC75-21AA-BB4B-9A41-F054A11F2791}" srcOrd="1" destOrd="0" parTransId="{5636750E-38AF-8949-94F7-4FF6F64B7EFB}" sibTransId="{9E5DF87F-BF3F-BA4C-A15E-A6C3A9D2149F}"/>
    <dgm:cxn modelId="{779686E4-C589-8347-8D7E-FEFC586925B2}" srcId="{DC865539-1662-374B-941B-95BE83CD4075}" destId="{72B8ACAF-5C1A-9F4F-A50F-38D89EB7FACC}" srcOrd="2" destOrd="0" parTransId="{29F84E87-9C4B-5F41-9BEB-269226003ADC}" sibTransId="{4124C234-D37F-1349-8962-57C74803BF26}"/>
    <dgm:cxn modelId="{EA0BE39D-E63F-B94F-9A58-8D5084879FB8}" type="presParOf" srcId="{175B6CB8-9E6E-374E-932A-4E7503B98613}" destId="{0CB01AE2-6FA5-1A40-B095-B97628357514}" srcOrd="0" destOrd="0" presId="urn:microsoft.com/office/officeart/2008/layout/VerticalCurvedList"/>
    <dgm:cxn modelId="{8F43935B-8DB7-8543-A6C1-A03175C271A2}" type="presParOf" srcId="{0CB01AE2-6FA5-1A40-B095-B97628357514}" destId="{820A5B93-B28D-EB4E-954B-DCA759A4AEAB}" srcOrd="0" destOrd="0" presId="urn:microsoft.com/office/officeart/2008/layout/VerticalCurvedList"/>
    <dgm:cxn modelId="{0F843445-CC8B-A346-959A-B04C870C947F}" type="presParOf" srcId="{820A5B93-B28D-EB4E-954B-DCA759A4AEAB}" destId="{1DFB29AF-73FB-0B4B-9353-75E0447D2E9B}" srcOrd="0" destOrd="0" presId="urn:microsoft.com/office/officeart/2008/layout/VerticalCurvedList"/>
    <dgm:cxn modelId="{118483F0-5D30-B446-91A6-AB0E1CAA7467}" type="presParOf" srcId="{820A5B93-B28D-EB4E-954B-DCA759A4AEAB}" destId="{D0F4590C-8850-1242-9143-F9335CFE6073}" srcOrd="1" destOrd="0" presId="urn:microsoft.com/office/officeart/2008/layout/VerticalCurvedList"/>
    <dgm:cxn modelId="{243525AC-6B54-4C41-97F1-3C147E6FA2A4}" type="presParOf" srcId="{820A5B93-B28D-EB4E-954B-DCA759A4AEAB}" destId="{B00C715D-674A-7C40-88C6-433233811470}" srcOrd="2" destOrd="0" presId="urn:microsoft.com/office/officeart/2008/layout/VerticalCurvedList"/>
    <dgm:cxn modelId="{B33F31C4-4E55-5348-9CFB-FF8FACE935C5}" type="presParOf" srcId="{820A5B93-B28D-EB4E-954B-DCA759A4AEAB}" destId="{705CC5D1-3FA6-C944-97DA-CBD1D2443D3E}" srcOrd="3" destOrd="0" presId="urn:microsoft.com/office/officeart/2008/layout/VerticalCurvedList"/>
    <dgm:cxn modelId="{9E90EABD-513D-7849-8C10-8299DC3EE0BF}" type="presParOf" srcId="{0CB01AE2-6FA5-1A40-B095-B97628357514}" destId="{84962B2C-D5DB-544B-A665-B58BB54A3DE7}" srcOrd="1" destOrd="0" presId="urn:microsoft.com/office/officeart/2008/layout/VerticalCurvedList"/>
    <dgm:cxn modelId="{D875C007-4D6A-D944-BAB1-F84477075881}" type="presParOf" srcId="{0CB01AE2-6FA5-1A40-B095-B97628357514}" destId="{CF5EC1AF-6EFA-8547-87E0-F8A8A8C5D0E0}" srcOrd="2" destOrd="0" presId="urn:microsoft.com/office/officeart/2008/layout/VerticalCurvedList"/>
    <dgm:cxn modelId="{0932C263-2891-CD42-926E-9EF96961A27A}" type="presParOf" srcId="{CF5EC1AF-6EFA-8547-87E0-F8A8A8C5D0E0}" destId="{8753FD69-E798-DD4D-9E9A-8751A6E704A0}" srcOrd="0" destOrd="0" presId="urn:microsoft.com/office/officeart/2008/layout/VerticalCurvedList"/>
    <dgm:cxn modelId="{55564CC9-5776-BD47-801D-637CA3631E8B}" type="presParOf" srcId="{0CB01AE2-6FA5-1A40-B095-B97628357514}" destId="{A20D37DA-E50A-2B4E-A35B-C442FC050C40}" srcOrd="3" destOrd="0" presId="urn:microsoft.com/office/officeart/2008/layout/VerticalCurvedList"/>
    <dgm:cxn modelId="{19052308-073A-1945-B37C-8D5F77EB9561}" type="presParOf" srcId="{0CB01AE2-6FA5-1A40-B095-B97628357514}" destId="{A55634ED-0522-194A-8957-D7A33A12B7C1}" srcOrd="4" destOrd="0" presId="urn:microsoft.com/office/officeart/2008/layout/VerticalCurvedList"/>
    <dgm:cxn modelId="{C5EB1703-2C8B-DC44-A425-2CC20DDF6061}" type="presParOf" srcId="{A55634ED-0522-194A-8957-D7A33A12B7C1}" destId="{6D8C8AF0-DB0E-334A-B3D1-B3A0F0A7D8B5}" srcOrd="0" destOrd="0" presId="urn:microsoft.com/office/officeart/2008/layout/VerticalCurvedList"/>
    <dgm:cxn modelId="{F2D377F2-E33D-4F4C-B33B-DDD70B5415DA}" type="presParOf" srcId="{0CB01AE2-6FA5-1A40-B095-B97628357514}" destId="{8869C883-1B5E-0642-8FD4-A79AADA8E54A}" srcOrd="5" destOrd="0" presId="urn:microsoft.com/office/officeart/2008/layout/VerticalCurvedList"/>
    <dgm:cxn modelId="{7014EFF1-6975-0D49-AF67-21A66A41FE78}" type="presParOf" srcId="{0CB01AE2-6FA5-1A40-B095-B97628357514}" destId="{E30B6ADA-632B-224A-AC2D-3C2EA1821AAB}" srcOrd="6" destOrd="0" presId="urn:microsoft.com/office/officeart/2008/layout/VerticalCurvedList"/>
    <dgm:cxn modelId="{C3B19ECA-FCB4-1043-B648-6C5CDCF2E60D}" type="presParOf" srcId="{E30B6ADA-632B-224A-AC2D-3C2EA1821AAB}" destId="{980F5317-745E-8E40-8681-EA976FE80980}" srcOrd="0" destOrd="0" presId="urn:microsoft.com/office/officeart/2008/layout/VerticalCurvedList"/>
    <dgm:cxn modelId="{ECB98876-77D1-B14F-9A69-B71DD21456D9}" type="presParOf" srcId="{0CB01AE2-6FA5-1A40-B095-B97628357514}" destId="{67E1F8AA-753B-6F46-8DBA-03140D115045}" srcOrd="7" destOrd="0" presId="urn:microsoft.com/office/officeart/2008/layout/VerticalCurvedList"/>
    <dgm:cxn modelId="{542365E4-E5F0-904A-B3CA-8E6618EFCDE7}" type="presParOf" srcId="{0CB01AE2-6FA5-1A40-B095-B97628357514}" destId="{3A5189A9-58E1-4543-AE69-A2B07C001ABF}" srcOrd="8" destOrd="0" presId="urn:microsoft.com/office/officeart/2008/layout/VerticalCurvedList"/>
    <dgm:cxn modelId="{6C32F61E-EF6B-0D43-8CA1-9DBD63F79724}" type="presParOf" srcId="{3A5189A9-58E1-4543-AE69-A2B07C001ABF}" destId="{002153F2-8A45-1545-8232-5B218373B89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77CA5-59C4-8B4A-AEDC-7AF81C492BB1}">
      <dsp:nvSpPr>
        <dsp:cNvPr id="0" name=""/>
        <dsp:cNvSpPr/>
      </dsp:nvSpPr>
      <dsp:spPr>
        <a:xfrm>
          <a:off x="744507" y="59029"/>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kern="1200" dirty="0" err="1">
              <a:solidFill>
                <a:schemeClr val="bg2">
                  <a:lumMod val="10000"/>
                </a:schemeClr>
              </a:solidFill>
            </a:rPr>
            <a:t>Akarsh</a:t>
          </a:r>
          <a:r>
            <a:rPr lang="en-US" sz="1100" kern="1200" dirty="0">
              <a:solidFill>
                <a:schemeClr val="bg2">
                  <a:lumMod val="10000"/>
                </a:schemeClr>
              </a:solidFill>
            </a:rPr>
            <a:t> </a:t>
          </a:r>
          <a:r>
            <a:rPr lang="en-US" sz="1100" kern="1200" dirty="0" err="1">
              <a:solidFill>
                <a:schemeClr val="bg2">
                  <a:lumMod val="10000"/>
                </a:schemeClr>
              </a:solidFill>
            </a:rPr>
            <a:t>Matlaparthi</a:t>
          </a:r>
          <a:br>
            <a:rPr lang="en-US" sz="1000" kern="1200" dirty="0"/>
          </a:br>
          <a:r>
            <a:rPr lang="en-US" sz="1000" kern="1200" dirty="0"/>
            <a:t>Scrum Master</a:t>
          </a:r>
        </a:p>
      </dsp:txBody>
      <dsp:txXfrm>
        <a:off x="744507" y="59029"/>
        <a:ext cx="2554519" cy="383177"/>
      </dsp:txXfrm>
    </dsp:sp>
    <dsp:sp modelId="{6E967490-2437-3F4A-A798-BD218DFE5C93}">
      <dsp:nvSpPr>
        <dsp:cNvPr id="0" name=""/>
        <dsp:cNvSpPr/>
      </dsp:nvSpPr>
      <dsp:spPr>
        <a:xfrm>
          <a:off x="744507" y="518154"/>
          <a:ext cx="2554519" cy="255451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0DEF53F-B2BC-D443-88CC-9049D15913EF}">
      <dsp:nvSpPr>
        <dsp:cNvPr id="0" name=""/>
        <dsp:cNvSpPr/>
      </dsp:nvSpPr>
      <dsp:spPr>
        <a:xfrm>
          <a:off x="3569060" y="59029"/>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kern="1200" dirty="0">
              <a:solidFill>
                <a:schemeClr val="bg2">
                  <a:lumMod val="10000"/>
                </a:schemeClr>
              </a:solidFill>
            </a:rPr>
            <a:t>Pooja Vemuri</a:t>
          </a:r>
          <a:br>
            <a:rPr lang="en-US" sz="1000" kern="1200" dirty="0"/>
          </a:br>
          <a:r>
            <a:rPr lang="en-US" sz="1000" kern="1200" dirty="0"/>
            <a:t>Product Owner</a:t>
          </a:r>
        </a:p>
      </dsp:txBody>
      <dsp:txXfrm>
        <a:off x="3569060" y="59029"/>
        <a:ext cx="2554519" cy="383177"/>
      </dsp:txXfrm>
    </dsp:sp>
    <dsp:sp modelId="{A7746AFA-A97F-D34B-B3F2-FC3DA5276430}">
      <dsp:nvSpPr>
        <dsp:cNvPr id="0" name=""/>
        <dsp:cNvSpPr/>
      </dsp:nvSpPr>
      <dsp:spPr>
        <a:xfrm>
          <a:off x="3569060" y="518154"/>
          <a:ext cx="2554519" cy="255451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C542CF0-8C4F-C948-BCB9-7B0902B13B06}">
      <dsp:nvSpPr>
        <dsp:cNvPr id="0" name=""/>
        <dsp:cNvSpPr/>
      </dsp:nvSpPr>
      <dsp:spPr>
        <a:xfrm>
          <a:off x="6393613" y="59029"/>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kern="1200" dirty="0">
              <a:solidFill>
                <a:schemeClr val="bg2">
                  <a:lumMod val="10000"/>
                </a:schemeClr>
              </a:solidFill>
            </a:rPr>
            <a:t>Venkata Naga Sanjay Reddy </a:t>
          </a:r>
          <a:r>
            <a:rPr lang="en-US" sz="1100" kern="1200" dirty="0" err="1">
              <a:solidFill>
                <a:schemeClr val="bg2">
                  <a:lumMod val="10000"/>
                </a:schemeClr>
              </a:solidFill>
            </a:rPr>
            <a:t>Narra</a:t>
          </a:r>
          <a:br>
            <a:rPr lang="en-US" sz="1000" kern="1200" dirty="0"/>
          </a:br>
          <a:r>
            <a:rPr lang="en-US" sz="1000" kern="1200" dirty="0"/>
            <a:t>Developer</a:t>
          </a:r>
        </a:p>
      </dsp:txBody>
      <dsp:txXfrm>
        <a:off x="6393613" y="59029"/>
        <a:ext cx="2554519" cy="383177"/>
      </dsp:txXfrm>
    </dsp:sp>
    <dsp:sp modelId="{415E2E1A-8975-1545-B2E2-ADEE8ECD532B}">
      <dsp:nvSpPr>
        <dsp:cNvPr id="0" name=""/>
        <dsp:cNvSpPr/>
      </dsp:nvSpPr>
      <dsp:spPr>
        <a:xfrm>
          <a:off x="6393613" y="518154"/>
          <a:ext cx="2554519" cy="255451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52E0C82-CF20-A04F-890A-BDF096609DB3}">
      <dsp:nvSpPr>
        <dsp:cNvPr id="0" name=""/>
        <dsp:cNvSpPr/>
      </dsp:nvSpPr>
      <dsp:spPr>
        <a:xfrm>
          <a:off x="744507" y="3328125"/>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sz="1000" kern="1200" dirty="0" err="1">
              <a:solidFill>
                <a:schemeClr val="bg2">
                  <a:lumMod val="10000"/>
                </a:schemeClr>
              </a:solidFill>
            </a:rPr>
            <a:t>Abhista</a:t>
          </a:r>
          <a:r>
            <a:rPr lang="en-US" sz="1000" kern="1200" dirty="0">
              <a:solidFill>
                <a:schemeClr val="bg2">
                  <a:lumMod val="10000"/>
                </a:schemeClr>
              </a:solidFill>
            </a:rPr>
            <a:t> </a:t>
          </a:r>
          <a:r>
            <a:rPr lang="en-US" sz="1000" kern="1200" dirty="0" err="1">
              <a:solidFill>
                <a:schemeClr val="bg2">
                  <a:lumMod val="10000"/>
                </a:schemeClr>
              </a:solidFill>
            </a:rPr>
            <a:t>Chidamber</a:t>
          </a:r>
          <a:r>
            <a:rPr lang="en-US" sz="1000" kern="1200" dirty="0">
              <a:solidFill>
                <a:schemeClr val="bg2">
                  <a:lumMod val="10000"/>
                </a:schemeClr>
              </a:solidFill>
            </a:rPr>
            <a:t> </a:t>
          </a:r>
          <a:r>
            <a:rPr lang="en-US" sz="1000" kern="1200" dirty="0" err="1">
              <a:solidFill>
                <a:schemeClr val="bg2">
                  <a:lumMod val="10000"/>
                </a:schemeClr>
              </a:solidFill>
            </a:rPr>
            <a:t>Atchutuni</a:t>
          </a:r>
          <a:br>
            <a:rPr lang="en-US" sz="1000" kern="1200" dirty="0"/>
          </a:br>
          <a:r>
            <a:rPr lang="en-US" sz="1000" kern="1200" dirty="0"/>
            <a:t>Developer</a:t>
          </a:r>
        </a:p>
      </dsp:txBody>
      <dsp:txXfrm>
        <a:off x="744507" y="3328125"/>
        <a:ext cx="2554519" cy="383177"/>
      </dsp:txXfrm>
    </dsp:sp>
    <dsp:sp modelId="{C350E6CF-EC7D-F146-8083-F9C847C26375}">
      <dsp:nvSpPr>
        <dsp:cNvPr id="0" name=""/>
        <dsp:cNvSpPr/>
      </dsp:nvSpPr>
      <dsp:spPr>
        <a:xfrm>
          <a:off x="744507" y="3787250"/>
          <a:ext cx="2554519" cy="2554519"/>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7FDB844-198D-6240-BB67-C91391508B77}">
      <dsp:nvSpPr>
        <dsp:cNvPr id="0" name=""/>
        <dsp:cNvSpPr/>
      </dsp:nvSpPr>
      <dsp:spPr>
        <a:xfrm>
          <a:off x="3569060" y="3328125"/>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kern="1200" dirty="0" err="1">
              <a:solidFill>
                <a:schemeClr val="bg2">
                  <a:lumMod val="10000"/>
                </a:schemeClr>
              </a:solidFill>
            </a:rPr>
            <a:t>Manikanteswar</a:t>
          </a:r>
          <a:r>
            <a:rPr lang="en-US" sz="1100" kern="1200" dirty="0">
              <a:solidFill>
                <a:schemeClr val="bg2">
                  <a:lumMod val="10000"/>
                </a:schemeClr>
              </a:solidFill>
            </a:rPr>
            <a:t> </a:t>
          </a:r>
          <a:r>
            <a:rPr lang="en-US" sz="1100" kern="1200" dirty="0" err="1">
              <a:solidFill>
                <a:schemeClr val="bg2">
                  <a:lumMod val="10000"/>
                </a:schemeClr>
              </a:solidFill>
            </a:rPr>
            <a:t>Gandrothula</a:t>
          </a:r>
          <a:br>
            <a:rPr lang="en-US" sz="1000" kern="1200" dirty="0"/>
          </a:br>
          <a:r>
            <a:rPr lang="en-US" sz="1000" kern="1200" dirty="0"/>
            <a:t>Developer</a:t>
          </a:r>
        </a:p>
      </dsp:txBody>
      <dsp:txXfrm>
        <a:off x="3569060" y="3328125"/>
        <a:ext cx="2554519" cy="383177"/>
      </dsp:txXfrm>
    </dsp:sp>
    <dsp:sp modelId="{568831B3-0A53-1B4A-A5BF-9971DEFE168F}">
      <dsp:nvSpPr>
        <dsp:cNvPr id="0" name=""/>
        <dsp:cNvSpPr/>
      </dsp:nvSpPr>
      <dsp:spPr>
        <a:xfrm>
          <a:off x="3569060" y="3787250"/>
          <a:ext cx="2554519" cy="255451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AF4C48C-CBAD-C741-A742-31253FC8B30B}">
      <dsp:nvSpPr>
        <dsp:cNvPr id="0" name=""/>
        <dsp:cNvSpPr/>
      </dsp:nvSpPr>
      <dsp:spPr>
        <a:xfrm>
          <a:off x="6393613" y="3328125"/>
          <a:ext cx="2554519" cy="383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41910" bIns="0" numCol="1" spcCol="1270" anchor="b" anchorCtr="0">
          <a:noAutofit/>
        </a:bodyPr>
        <a:lstStyle/>
        <a:p>
          <a:pPr marL="0" lvl="0" indent="0" algn="l" defTabSz="488950">
            <a:lnSpc>
              <a:spcPct val="90000"/>
            </a:lnSpc>
            <a:spcBef>
              <a:spcPct val="0"/>
            </a:spcBef>
            <a:spcAft>
              <a:spcPct val="35000"/>
            </a:spcAft>
            <a:buNone/>
          </a:pPr>
          <a:r>
            <a:rPr lang="en-US" sz="1100" kern="1200" dirty="0" err="1">
              <a:solidFill>
                <a:schemeClr val="bg2">
                  <a:lumMod val="10000"/>
                </a:schemeClr>
              </a:solidFill>
            </a:rPr>
            <a:t>Charan</a:t>
          </a:r>
          <a:r>
            <a:rPr lang="en-US" sz="1100" kern="1200" dirty="0">
              <a:solidFill>
                <a:schemeClr val="bg2">
                  <a:lumMod val="10000"/>
                </a:schemeClr>
              </a:solidFill>
            </a:rPr>
            <a:t> Reddy </a:t>
          </a:r>
          <a:r>
            <a:rPr lang="en-US" sz="1100" kern="1200" dirty="0" err="1">
              <a:solidFill>
                <a:schemeClr val="bg2">
                  <a:lumMod val="10000"/>
                </a:schemeClr>
              </a:solidFill>
            </a:rPr>
            <a:t>Tamma</a:t>
          </a:r>
          <a:br>
            <a:rPr lang="en-US" sz="1000" kern="1200" dirty="0"/>
          </a:br>
          <a:r>
            <a:rPr lang="en-US" sz="1000" kern="1200" dirty="0"/>
            <a:t>Developer</a:t>
          </a:r>
        </a:p>
      </dsp:txBody>
      <dsp:txXfrm>
        <a:off x="6393613" y="3328125"/>
        <a:ext cx="2554519" cy="383177"/>
      </dsp:txXfrm>
    </dsp:sp>
    <dsp:sp modelId="{1950220D-D2AA-D041-AEBA-E6117BA4553E}">
      <dsp:nvSpPr>
        <dsp:cNvPr id="0" name=""/>
        <dsp:cNvSpPr/>
      </dsp:nvSpPr>
      <dsp:spPr>
        <a:xfrm>
          <a:off x="6393613" y="3787250"/>
          <a:ext cx="2554519" cy="2554519"/>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4590C-8850-1242-9143-F9335CFE6073}">
      <dsp:nvSpPr>
        <dsp:cNvPr id="0" name=""/>
        <dsp:cNvSpPr/>
      </dsp:nvSpPr>
      <dsp:spPr>
        <a:xfrm>
          <a:off x="-7353097" y="-1123812"/>
          <a:ext cx="8750025" cy="8750025"/>
        </a:xfrm>
        <a:prstGeom prst="blockArc">
          <a:avLst>
            <a:gd name="adj1" fmla="val 18900000"/>
            <a:gd name="adj2" fmla="val 2700000"/>
            <a:gd name="adj3" fmla="val 24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962B2C-D5DB-544B-A665-B58BB54A3DE7}">
      <dsp:nvSpPr>
        <dsp:cNvPr id="0" name=""/>
        <dsp:cNvSpPr/>
      </dsp:nvSpPr>
      <dsp:spPr>
        <a:xfrm>
          <a:off x="730805" y="499904"/>
          <a:ext cx="10663068" cy="1000329"/>
        </a:xfrm>
        <a:prstGeom prst="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011"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Increase spatial granularity by developing the index at neighborhood or sub-municipality levels to improve targeting accuracy.</a:t>
          </a:r>
        </a:p>
      </dsp:txBody>
      <dsp:txXfrm>
        <a:off x="730805" y="499904"/>
        <a:ext cx="10663068" cy="1000329"/>
      </dsp:txXfrm>
    </dsp:sp>
    <dsp:sp modelId="{8753FD69-E798-DD4D-9E9A-8751A6E704A0}">
      <dsp:nvSpPr>
        <dsp:cNvPr id="0" name=""/>
        <dsp:cNvSpPr/>
      </dsp:nvSpPr>
      <dsp:spPr>
        <a:xfrm>
          <a:off x="105600" y="374863"/>
          <a:ext cx="1250411" cy="12504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0D37DA-E50A-2B4E-A35B-C442FC050C40}">
      <dsp:nvSpPr>
        <dsp:cNvPr id="0" name=""/>
        <dsp:cNvSpPr/>
      </dsp:nvSpPr>
      <dsp:spPr>
        <a:xfrm>
          <a:off x="1304317" y="2000658"/>
          <a:ext cx="10089557" cy="1000329"/>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011"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Incorporate infrastructure layers like hospitals, roads, and emergency shelters to assess preparedness gaps.</a:t>
          </a:r>
          <a:endParaRPr lang="en-US" sz="2000" kern="1200" dirty="0"/>
        </a:p>
      </dsp:txBody>
      <dsp:txXfrm>
        <a:off x="1304317" y="2000658"/>
        <a:ext cx="10089557" cy="1000329"/>
      </dsp:txXfrm>
    </dsp:sp>
    <dsp:sp modelId="{6D8C8AF0-DB0E-334A-B3D1-B3A0F0A7D8B5}">
      <dsp:nvSpPr>
        <dsp:cNvPr id="0" name=""/>
        <dsp:cNvSpPr/>
      </dsp:nvSpPr>
      <dsp:spPr>
        <a:xfrm>
          <a:off x="679111" y="1875617"/>
          <a:ext cx="1250411" cy="12504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69C883-1B5E-0642-8FD4-A79AADA8E54A}">
      <dsp:nvSpPr>
        <dsp:cNvPr id="0" name=""/>
        <dsp:cNvSpPr/>
      </dsp:nvSpPr>
      <dsp:spPr>
        <a:xfrm>
          <a:off x="1304317" y="3501412"/>
          <a:ext cx="10089557" cy="1000329"/>
        </a:xfrm>
        <a:prstGeom prst="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011"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i="0" u="none" kern="1200" dirty="0"/>
            <a:t>Incorporate proximity metrics to identify nearest adaptation zones and optimize evacuation and support planning.</a:t>
          </a:r>
        </a:p>
      </dsp:txBody>
      <dsp:txXfrm>
        <a:off x="1304317" y="3501412"/>
        <a:ext cx="10089557" cy="1000329"/>
      </dsp:txXfrm>
    </dsp:sp>
    <dsp:sp modelId="{980F5317-745E-8E40-8681-EA976FE80980}">
      <dsp:nvSpPr>
        <dsp:cNvPr id="0" name=""/>
        <dsp:cNvSpPr/>
      </dsp:nvSpPr>
      <dsp:spPr>
        <a:xfrm>
          <a:off x="679111" y="3376371"/>
          <a:ext cx="1250411" cy="12504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E1F8AA-753B-6F46-8DBA-03140D115045}">
      <dsp:nvSpPr>
        <dsp:cNvPr id="0" name=""/>
        <dsp:cNvSpPr/>
      </dsp:nvSpPr>
      <dsp:spPr>
        <a:xfrm>
          <a:off x="730805" y="5002166"/>
          <a:ext cx="10663068" cy="1000329"/>
        </a:xfrm>
        <a:prstGeom prst="rect">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011" tIns="50800" rIns="50800" bIns="50800" numCol="1" spcCol="1270" anchor="ctr" anchorCtr="0">
          <a:noAutofit/>
        </a:bodyPr>
        <a:lstStyle/>
        <a:p>
          <a:pPr marL="0" lvl="0" indent="0" algn="l" defTabSz="889000">
            <a:lnSpc>
              <a:spcPct val="90000"/>
            </a:lnSpc>
            <a:spcBef>
              <a:spcPct val="0"/>
            </a:spcBef>
            <a:spcAft>
              <a:spcPct val="35000"/>
            </a:spcAft>
            <a:buNone/>
          </a:pPr>
          <a:r>
            <a:rPr lang="en-IN" sz="2000" b="1" kern="1200" dirty="0"/>
            <a:t>Predict population and infrastructure trends using machine learning to support dynamic risk forecasting and resource allocation.</a:t>
          </a:r>
          <a:endParaRPr lang="en-US" sz="2000" b="0" i="0" u="none" kern="1200" dirty="0"/>
        </a:p>
      </dsp:txBody>
      <dsp:txXfrm>
        <a:off x="730805" y="5002166"/>
        <a:ext cx="10663068" cy="1000329"/>
      </dsp:txXfrm>
    </dsp:sp>
    <dsp:sp modelId="{002153F2-8A45-1545-8232-5B218373B898}">
      <dsp:nvSpPr>
        <dsp:cNvPr id="0" name=""/>
        <dsp:cNvSpPr/>
      </dsp:nvSpPr>
      <dsp:spPr>
        <a:xfrm>
          <a:off x="105600" y="4877125"/>
          <a:ext cx="1250411" cy="125041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22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4ce6d6c5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4ce6d6c5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4ce6d6c5dc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4ce6d6c5d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4ce6d6c5dc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4ce6d6c5dc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4ce6d6c5dc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4ce6d6c5dc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3CCB-616E-39FC-3B76-12F758287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AE8A3-BBE8-3097-2676-226D046A2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5C1B7-930E-E11F-A704-0C3590400F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7E0143-7C68-5D9A-7084-C4721DF3641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763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4ce6d6c5d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4ce6d6c5d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ver" type="title">
  <p:cSld name="Cover">
    <p:spTree>
      <p:nvGrpSpPr>
        <p:cNvPr id="1" name="Shape 131"/>
        <p:cNvGrpSpPr/>
        <p:nvPr/>
      </p:nvGrpSpPr>
      <p:grpSpPr>
        <a:xfrm>
          <a:off x="0" y="0"/>
          <a:ext cx="0" cy="0"/>
          <a:chOff x="0" y="0"/>
          <a:chExt cx="0" cy="0"/>
        </a:xfrm>
      </p:grpSpPr>
      <p:sp>
        <p:nvSpPr>
          <p:cNvPr id="132" name="Google Shape;132;p23"/>
          <p:cNvSpPr>
            <a:spLocks noGrp="1"/>
          </p:cNvSpPr>
          <p:nvPr>
            <p:ph type="pic" idx="2"/>
          </p:nvPr>
        </p:nvSpPr>
        <p:spPr>
          <a:xfrm>
            <a:off x="201120" y="200960"/>
            <a:ext cx="14228640" cy="3924480"/>
          </a:xfrm>
          <a:prstGeom prst="roundRect">
            <a:avLst>
              <a:gd name="adj" fmla="val 16667"/>
            </a:avLst>
          </a:prstGeom>
          <a:noFill/>
          <a:ln>
            <a:noFill/>
          </a:ln>
        </p:spPr>
      </p:sp>
      <p:sp>
        <p:nvSpPr>
          <p:cNvPr id="133" name="Google Shape;133;p23"/>
          <p:cNvSpPr txBox="1">
            <a:spLocks noGrp="1"/>
          </p:cNvSpPr>
          <p:nvPr>
            <p:ph type="title"/>
          </p:nvPr>
        </p:nvSpPr>
        <p:spPr>
          <a:xfrm>
            <a:off x="201120" y="4239840"/>
            <a:ext cx="9128640" cy="182112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4480"/>
            </a:lvl1pPr>
            <a:lvl2pPr lvl="1">
              <a:spcBef>
                <a:spcPts val="0"/>
              </a:spcBef>
              <a:spcAft>
                <a:spcPts val="0"/>
              </a:spcAft>
              <a:buSzPts val="2800"/>
              <a:buNone/>
              <a:defRPr sz="4480">
                <a:latin typeface="Roboto"/>
                <a:ea typeface="Roboto"/>
                <a:cs typeface="Roboto"/>
                <a:sym typeface="Roboto"/>
              </a:defRPr>
            </a:lvl2pPr>
            <a:lvl3pPr lvl="2">
              <a:spcBef>
                <a:spcPts val="0"/>
              </a:spcBef>
              <a:spcAft>
                <a:spcPts val="0"/>
              </a:spcAft>
              <a:buSzPts val="2800"/>
              <a:buNone/>
              <a:defRPr sz="4480">
                <a:latin typeface="Roboto"/>
                <a:ea typeface="Roboto"/>
                <a:cs typeface="Roboto"/>
                <a:sym typeface="Roboto"/>
              </a:defRPr>
            </a:lvl3pPr>
            <a:lvl4pPr lvl="3">
              <a:spcBef>
                <a:spcPts val="0"/>
              </a:spcBef>
              <a:spcAft>
                <a:spcPts val="0"/>
              </a:spcAft>
              <a:buSzPts val="2800"/>
              <a:buNone/>
              <a:defRPr sz="4480">
                <a:latin typeface="Roboto"/>
                <a:ea typeface="Roboto"/>
                <a:cs typeface="Roboto"/>
                <a:sym typeface="Roboto"/>
              </a:defRPr>
            </a:lvl4pPr>
            <a:lvl5pPr lvl="4">
              <a:spcBef>
                <a:spcPts val="0"/>
              </a:spcBef>
              <a:spcAft>
                <a:spcPts val="0"/>
              </a:spcAft>
              <a:buSzPts val="2800"/>
              <a:buNone/>
              <a:defRPr sz="4480">
                <a:latin typeface="Roboto"/>
                <a:ea typeface="Roboto"/>
                <a:cs typeface="Roboto"/>
                <a:sym typeface="Roboto"/>
              </a:defRPr>
            </a:lvl5pPr>
            <a:lvl6pPr lvl="5">
              <a:spcBef>
                <a:spcPts val="0"/>
              </a:spcBef>
              <a:spcAft>
                <a:spcPts val="0"/>
              </a:spcAft>
              <a:buSzPts val="2800"/>
              <a:buNone/>
              <a:defRPr sz="4480">
                <a:latin typeface="Roboto"/>
                <a:ea typeface="Roboto"/>
                <a:cs typeface="Roboto"/>
                <a:sym typeface="Roboto"/>
              </a:defRPr>
            </a:lvl6pPr>
            <a:lvl7pPr lvl="6">
              <a:spcBef>
                <a:spcPts val="0"/>
              </a:spcBef>
              <a:spcAft>
                <a:spcPts val="0"/>
              </a:spcAft>
              <a:buSzPts val="2800"/>
              <a:buNone/>
              <a:defRPr sz="4480">
                <a:latin typeface="Roboto"/>
                <a:ea typeface="Roboto"/>
                <a:cs typeface="Roboto"/>
                <a:sym typeface="Roboto"/>
              </a:defRPr>
            </a:lvl7pPr>
            <a:lvl8pPr lvl="7">
              <a:spcBef>
                <a:spcPts val="0"/>
              </a:spcBef>
              <a:spcAft>
                <a:spcPts val="0"/>
              </a:spcAft>
              <a:buSzPts val="2800"/>
              <a:buNone/>
              <a:defRPr sz="4480">
                <a:latin typeface="Roboto"/>
                <a:ea typeface="Roboto"/>
                <a:cs typeface="Roboto"/>
                <a:sym typeface="Roboto"/>
              </a:defRPr>
            </a:lvl8pPr>
            <a:lvl9pPr lvl="8">
              <a:spcBef>
                <a:spcPts val="0"/>
              </a:spcBef>
              <a:spcAft>
                <a:spcPts val="0"/>
              </a:spcAft>
              <a:buSzPts val="2800"/>
              <a:buNone/>
              <a:defRPr sz="4480">
                <a:latin typeface="Roboto"/>
                <a:ea typeface="Roboto"/>
                <a:cs typeface="Roboto"/>
                <a:sym typeface="Roboto"/>
              </a:defRPr>
            </a:lvl9pPr>
          </a:lstStyle>
          <a:p>
            <a:endParaRPr/>
          </a:p>
        </p:txBody>
      </p:sp>
      <p:sp>
        <p:nvSpPr>
          <p:cNvPr id="134" name="Google Shape;134;p23"/>
          <p:cNvSpPr txBox="1">
            <a:spLocks noGrp="1"/>
          </p:cNvSpPr>
          <p:nvPr>
            <p:ph type="subTitle" idx="1"/>
          </p:nvPr>
        </p:nvSpPr>
        <p:spPr>
          <a:xfrm>
            <a:off x="10403840" y="4239840"/>
            <a:ext cx="4025760" cy="93792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288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135" name="Google Shape;135;p23"/>
          <p:cNvSpPr txBox="1">
            <a:spLocks noGrp="1"/>
          </p:cNvSpPr>
          <p:nvPr>
            <p:ph type="body" idx="3"/>
          </p:nvPr>
        </p:nvSpPr>
        <p:spPr>
          <a:xfrm>
            <a:off x="195400" y="7522200"/>
            <a:ext cx="3831840" cy="50640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Char char="●"/>
              <a:defRPr/>
            </a:lvl1pPr>
            <a:lvl2pPr marL="1463040" lvl="1" indent="-508000">
              <a:spcBef>
                <a:spcPts val="0"/>
              </a:spcBef>
              <a:spcAft>
                <a:spcPts val="0"/>
              </a:spcAft>
              <a:buSzPts val="1400"/>
              <a:buChar char="○"/>
              <a:defRPr/>
            </a:lvl2pPr>
            <a:lvl3pPr marL="2194560" lvl="2" indent="-508000">
              <a:spcBef>
                <a:spcPts val="0"/>
              </a:spcBef>
              <a:spcAft>
                <a:spcPts val="0"/>
              </a:spcAft>
              <a:buSzPts val="1400"/>
              <a:buChar char="■"/>
              <a:defRPr/>
            </a:lvl3pPr>
            <a:lvl4pPr marL="2926080" lvl="3" indent="-508000">
              <a:spcBef>
                <a:spcPts val="0"/>
              </a:spcBef>
              <a:spcAft>
                <a:spcPts val="0"/>
              </a:spcAft>
              <a:buSzPts val="1400"/>
              <a:buChar char="●"/>
              <a:defRPr/>
            </a:lvl4pPr>
            <a:lvl5pPr marL="3657600" lvl="4" indent="-508000">
              <a:spcBef>
                <a:spcPts val="0"/>
              </a:spcBef>
              <a:spcAft>
                <a:spcPts val="0"/>
              </a:spcAft>
              <a:buSzPts val="1400"/>
              <a:buChar char="○"/>
              <a:defRPr/>
            </a:lvl5pPr>
            <a:lvl6pPr marL="4389120" lvl="5" indent="-508000">
              <a:spcBef>
                <a:spcPts val="0"/>
              </a:spcBef>
              <a:spcAft>
                <a:spcPts val="0"/>
              </a:spcAft>
              <a:buSzPts val="1400"/>
              <a:buChar char="■"/>
              <a:defRPr/>
            </a:lvl6pPr>
            <a:lvl7pPr marL="5120640" lvl="6" indent="-508000">
              <a:spcBef>
                <a:spcPts val="0"/>
              </a:spcBef>
              <a:spcAft>
                <a:spcPts val="0"/>
              </a:spcAft>
              <a:buSzPts val="1400"/>
              <a:buChar char="●"/>
              <a:defRPr/>
            </a:lvl7pPr>
            <a:lvl8pPr marL="5852160" lvl="7" indent="-508000">
              <a:spcBef>
                <a:spcPts val="0"/>
              </a:spcBef>
              <a:spcAft>
                <a:spcPts val="0"/>
              </a:spcAft>
              <a:buSzPts val="1400"/>
              <a:buChar char="○"/>
              <a:defRPr/>
            </a:lvl8pPr>
            <a:lvl9pPr marL="6583680" lvl="8" indent="-508000">
              <a:spcBef>
                <a:spcPts val="0"/>
              </a:spcBef>
              <a:spcAft>
                <a:spcPts val="0"/>
              </a:spcAft>
              <a:buSzPts val="1400"/>
              <a:buChar char="■"/>
              <a:defRPr/>
            </a:lvl9pPr>
          </a:lstStyle>
          <a:p>
            <a:endParaRPr/>
          </a:p>
        </p:txBody>
      </p:sp>
      <p:sp>
        <p:nvSpPr>
          <p:cNvPr id="136" name="Google Shape;136;p23"/>
          <p:cNvSpPr txBox="1">
            <a:spLocks noGrp="1"/>
          </p:cNvSpPr>
          <p:nvPr>
            <p:ph type="body" idx="4"/>
          </p:nvPr>
        </p:nvSpPr>
        <p:spPr>
          <a:xfrm>
            <a:off x="10604960" y="7522200"/>
            <a:ext cx="3824160" cy="506400"/>
          </a:xfrm>
          <a:prstGeom prst="rect">
            <a:avLst/>
          </a:prstGeom>
        </p:spPr>
        <p:txBody>
          <a:bodyPr spcFirstLastPara="1" wrap="square" lIns="91425" tIns="91425" rIns="91425" bIns="91425" anchor="t" anchorCtr="0">
            <a:noAutofit/>
          </a:bodyPr>
          <a:lstStyle>
            <a:lvl1pPr marL="731520" lvl="0" indent="-508000" algn="r">
              <a:spcBef>
                <a:spcPts val="0"/>
              </a:spcBef>
              <a:spcAft>
                <a:spcPts val="0"/>
              </a:spcAft>
              <a:buSzPts val="1400"/>
              <a:buChar char="●"/>
              <a:defRPr/>
            </a:lvl1pPr>
            <a:lvl2pPr marL="1463040" lvl="1" indent="-508000" algn="r">
              <a:spcBef>
                <a:spcPts val="0"/>
              </a:spcBef>
              <a:spcAft>
                <a:spcPts val="0"/>
              </a:spcAft>
              <a:buSzPts val="1400"/>
              <a:buChar char="○"/>
              <a:defRPr/>
            </a:lvl2pPr>
            <a:lvl3pPr marL="2194560" lvl="2" indent="-508000" algn="r">
              <a:spcBef>
                <a:spcPts val="0"/>
              </a:spcBef>
              <a:spcAft>
                <a:spcPts val="0"/>
              </a:spcAft>
              <a:buSzPts val="1400"/>
              <a:buChar char="■"/>
              <a:defRPr/>
            </a:lvl3pPr>
            <a:lvl4pPr marL="2926080" lvl="3" indent="-508000" algn="r">
              <a:spcBef>
                <a:spcPts val="0"/>
              </a:spcBef>
              <a:spcAft>
                <a:spcPts val="0"/>
              </a:spcAft>
              <a:buSzPts val="1400"/>
              <a:buChar char="●"/>
              <a:defRPr/>
            </a:lvl4pPr>
            <a:lvl5pPr marL="3657600" lvl="4" indent="-508000" algn="r">
              <a:spcBef>
                <a:spcPts val="0"/>
              </a:spcBef>
              <a:spcAft>
                <a:spcPts val="0"/>
              </a:spcAft>
              <a:buSzPts val="1400"/>
              <a:buChar char="○"/>
              <a:defRPr/>
            </a:lvl5pPr>
            <a:lvl6pPr marL="4389120" lvl="5" indent="-508000" algn="r">
              <a:spcBef>
                <a:spcPts val="0"/>
              </a:spcBef>
              <a:spcAft>
                <a:spcPts val="0"/>
              </a:spcAft>
              <a:buSzPts val="1400"/>
              <a:buChar char="■"/>
              <a:defRPr/>
            </a:lvl6pPr>
            <a:lvl7pPr marL="5120640" lvl="6" indent="-508000" algn="r">
              <a:spcBef>
                <a:spcPts val="0"/>
              </a:spcBef>
              <a:spcAft>
                <a:spcPts val="0"/>
              </a:spcAft>
              <a:buSzPts val="1400"/>
              <a:buChar char="●"/>
              <a:defRPr/>
            </a:lvl7pPr>
            <a:lvl8pPr marL="5852160" lvl="7" indent="-508000" algn="r">
              <a:spcBef>
                <a:spcPts val="0"/>
              </a:spcBef>
              <a:spcAft>
                <a:spcPts val="0"/>
              </a:spcAft>
              <a:buSzPts val="1400"/>
              <a:buChar char="○"/>
              <a:defRPr/>
            </a:lvl8pPr>
            <a:lvl9pPr marL="6583680" lvl="8" indent="-508000" algn="r">
              <a:spcBef>
                <a:spcPts val="0"/>
              </a:spcBef>
              <a:spcAft>
                <a:spcPts val="0"/>
              </a:spcAft>
              <a:buSzPts val="1400"/>
              <a:buChar char="■"/>
              <a:defRPr/>
            </a:lvl9pPr>
          </a:lstStyle>
          <a:p>
            <a:endParaRPr/>
          </a:p>
        </p:txBody>
      </p:sp>
      <p:sp>
        <p:nvSpPr>
          <p:cNvPr id="137" name="Google Shape;137;p23"/>
          <p:cNvSpPr txBox="1"/>
          <p:nvPr/>
        </p:nvSpPr>
        <p:spPr>
          <a:xfrm>
            <a:off x="12674840" y="4813440"/>
            <a:ext cx="1992000" cy="738615"/>
          </a:xfrm>
          <a:prstGeom prst="rect">
            <a:avLst/>
          </a:prstGeom>
          <a:noFill/>
          <a:ln>
            <a:noFill/>
          </a:ln>
        </p:spPr>
        <p:txBody>
          <a:bodyPr spcFirstLastPara="1" wrap="square" lIns="146280" tIns="146280" rIns="146280" bIns="146280" anchor="t" anchorCtr="0">
            <a:spAutoFit/>
          </a:bodyPr>
          <a:lstStyle/>
          <a:p>
            <a:pPr marL="0" lvl="0" indent="0" algn="l" rtl="0">
              <a:spcBef>
                <a:spcPts val="0"/>
              </a:spcBef>
              <a:spcAft>
                <a:spcPts val="0"/>
              </a:spcAft>
              <a:buNone/>
            </a:pPr>
            <a:endParaRPr sz="2880">
              <a:latin typeface="Roboto"/>
              <a:ea typeface="Roboto"/>
              <a:cs typeface="Roboto"/>
              <a:sym typeface="Roboto"/>
            </a:endParaRPr>
          </a:p>
        </p:txBody>
      </p:sp>
    </p:spTree>
    <p:extLst>
      <p:ext uri="{BB962C8B-B14F-4D97-AF65-F5344CB8AC3E}">
        <p14:creationId xmlns:p14="http://schemas.microsoft.com/office/powerpoint/2010/main" val="2049105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729882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hyperlink" Target="https://iabac.org/blog/the-role-of-business-analytics" TargetMode="External"/><Relationship Id="rId2" Type="http://schemas.openxmlformats.org/officeDocument/2006/relationships/image" Target="../media/image51.jp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50"/>
          <p:cNvPicPr preferRelativeResize="0"/>
          <p:nvPr/>
        </p:nvPicPr>
        <p:blipFill>
          <a:blip r:embed="rId3">
            <a:alphaModFix amt="65000"/>
          </a:blip>
          <a:stretch>
            <a:fillRect/>
          </a:stretch>
        </p:blipFill>
        <p:spPr>
          <a:xfrm>
            <a:off x="0" y="1"/>
            <a:ext cx="14630400" cy="8229582"/>
          </a:xfrm>
          <a:prstGeom prst="rect">
            <a:avLst/>
          </a:prstGeom>
          <a:noFill/>
          <a:ln>
            <a:noFill/>
          </a:ln>
        </p:spPr>
      </p:pic>
      <p:sp>
        <p:nvSpPr>
          <p:cNvPr id="535" name="Google Shape;535;p50"/>
          <p:cNvSpPr txBox="1">
            <a:spLocks noGrp="1"/>
          </p:cNvSpPr>
          <p:nvPr>
            <p:ph type="title"/>
          </p:nvPr>
        </p:nvSpPr>
        <p:spPr>
          <a:xfrm>
            <a:off x="1164720" y="2793421"/>
            <a:ext cx="12300960" cy="1935360"/>
          </a:xfrm>
          <a:prstGeom prst="rect">
            <a:avLst/>
          </a:prstGeom>
        </p:spPr>
        <p:txBody>
          <a:bodyPr spcFirstLastPara="1" wrap="square" lIns="146280" tIns="146280" rIns="146280" bIns="146280" anchor="t" anchorCtr="0">
            <a:noAutofit/>
          </a:bodyPr>
          <a:lstStyle/>
          <a:p>
            <a:pPr>
              <a:lnSpc>
                <a:spcPct val="115000"/>
              </a:lnSpc>
            </a:pPr>
            <a:r>
              <a:rPr lang="en" dirty="0">
                <a:solidFill>
                  <a:schemeClr val="lt1"/>
                </a:solidFill>
              </a:rPr>
              <a:t>Socioeconomic Vulnerability Index For Adaptation to Rising Seas</a:t>
            </a:r>
            <a:br>
              <a:rPr lang="en" dirty="0">
                <a:solidFill>
                  <a:schemeClr val="lt1"/>
                </a:solidFill>
              </a:rPr>
            </a:br>
            <a:br>
              <a:rPr lang="en" dirty="0">
                <a:solidFill>
                  <a:schemeClr val="lt1"/>
                </a:solidFill>
              </a:rPr>
            </a:br>
            <a:br>
              <a:rPr lang="en" dirty="0">
                <a:solidFill>
                  <a:schemeClr val="lt1"/>
                </a:solidFill>
              </a:rPr>
            </a:br>
            <a:endParaRPr sz="2240" dirty="0">
              <a:solidFill>
                <a:schemeClr val="lt1"/>
              </a:solidFill>
            </a:endParaRPr>
          </a:p>
        </p:txBody>
      </p:sp>
      <p:sp>
        <p:nvSpPr>
          <p:cNvPr id="536" name="Google Shape;536;p50"/>
          <p:cNvSpPr txBox="1">
            <a:spLocks noGrp="1"/>
          </p:cNvSpPr>
          <p:nvPr>
            <p:ph type="subTitle" idx="1"/>
          </p:nvPr>
        </p:nvSpPr>
        <p:spPr>
          <a:xfrm>
            <a:off x="5337400" y="5544621"/>
            <a:ext cx="3743520" cy="623040"/>
          </a:xfrm>
          <a:prstGeom prst="rect">
            <a:avLst/>
          </a:prstGeom>
        </p:spPr>
        <p:txBody>
          <a:bodyPr spcFirstLastPara="1" wrap="square" lIns="146280" tIns="146280" rIns="146280" bIns="146280" anchor="t" anchorCtr="0">
            <a:noAutofit/>
          </a:bodyPr>
          <a:lstStyle/>
          <a:p>
            <a:pPr marL="0" indent="0" algn="ctr"/>
            <a:r>
              <a:rPr lang="en" b="0" dirty="0">
                <a:solidFill>
                  <a:schemeClr val="lt1"/>
                </a:solidFill>
              </a:rPr>
              <a:t>Team SOVIARS</a:t>
            </a:r>
            <a:endParaRPr b="0" dirty="0">
              <a:solidFill>
                <a:schemeClr val="lt1"/>
              </a:solidFill>
            </a:endParaRPr>
          </a:p>
        </p:txBody>
      </p:sp>
      <p:sp>
        <p:nvSpPr>
          <p:cNvPr id="537" name="Google Shape;537;p50"/>
          <p:cNvSpPr txBox="1">
            <a:spLocks noGrp="1"/>
          </p:cNvSpPr>
          <p:nvPr>
            <p:ph type="body" idx="4"/>
          </p:nvPr>
        </p:nvSpPr>
        <p:spPr>
          <a:xfrm>
            <a:off x="9080920" y="7522200"/>
            <a:ext cx="5348160" cy="506400"/>
          </a:xfrm>
          <a:prstGeom prst="rect">
            <a:avLst/>
          </a:prstGeom>
        </p:spPr>
        <p:txBody>
          <a:bodyPr spcFirstLastPara="1" wrap="square" lIns="146280" tIns="146280" rIns="146280" bIns="146280" anchor="t" anchorCtr="0">
            <a:noAutofit/>
          </a:bodyPr>
          <a:lstStyle/>
          <a:p>
            <a:pPr marL="0" indent="0">
              <a:buNone/>
            </a:pPr>
            <a:r>
              <a:rPr lang="en" dirty="0">
                <a:solidFill>
                  <a:schemeClr val="lt1"/>
                </a:solidFill>
              </a:rPr>
              <a:t>6th May 2025</a:t>
            </a:r>
            <a:endParaRPr dirty="0">
              <a:solidFill>
                <a:schemeClr val="lt1"/>
              </a:solidFill>
            </a:endParaRPr>
          </a:p>
          <a:p>
            <a:pPr marL="0" indent="0">
              <a:buNone/>
            </a:pPr>
            <a:endParaRPr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3651C4-002D-7A71-E9D1-7485A69D8BA6}"/>
              </a:ext>
            </a:extLst>
          </p:cNvPr>
          <p:cNvSpPr txBox="1"/>
          <p:nvPr/>
        </p:nvSpPr>
        <p:spPr>
          <a:xfrm>
            <a:off x="766657" y="548640"/>
            <a:ext cx="13091568" cy="16423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700" b="1">
                <a:latin typeface="+mj-lt"/>
                <a:ea typeface="+mj-ea"/>
                <a:cs typeface="+mj-cs"/>
              </a:rPr>
              <a:t>VULNERABILITY TO RISING SEAS(VRS) </a:t>
            </a:r>
          </a:p>
        </p:txBody>
      </p:sp>
      <p:sp>
        <p:nvSpPr>
          <p:cNvPr id="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0096" y="2220819"/>
            <a:ext cx="3950208" cy="21946"/>
          </a:xfrm>
          <a:custGeom>
            <a:avLst/>
            <a:gdLst>
              <a:gd name="connsiteX0" fmla="*/ 0 w 3950208"/>
              <a:gd name="connsiteY0" fmla="*/ 0 h 21946"/>
              <a:gd name="connsiteX1" fmla="*/ 658368 w 3950208"/>
              <a:gd name="connsiteY1" fmla="*/ 0 h 21946"/>
              <a:gd name="connsiteX2" fmla="*/ 1395740 w 3950208"/>
              <a:gd name="connsiteY2" fmla="*/ 0 h 21946"/>
              <a:gd name="connsiteX3" fmla="*/ 1975104 w 3950208"/>
              <a:gd name="connsiteY3" fmla="*/ 0 h 21946"/>
              <a:gd name="connsiteX4" fmla="*/ 2554468 w 3950208"/>
              <a:gd name="connsiteY4" fmla="*/ 0 h 21946"/>
              <a:gd name="connsiteX5" fmla="*/ 3252338 w 3950208"/>
              <a:gd name="connsiteY5" fmla="*/ 0 h 21946"/>
              <a:gd name="connsiteX6" fmla="*/ 3950208 w 3950208"/>
              <a:gd name="connsiteY6" fmla="*/ 0 h 21946"/>
              <a:gd name="connsiteX7" fmla="*/ 3950208 w 3950208"/>
              <a:gd name="connsiteY7" fmla="*/ 21946 h 21946"/>
              <a:gd name="connsiteX8" fmla="*/ 3212836 w 3950208"/>
              <a:gd name="connsiteY8" fmla="*/ 21946 h 21946"/>
              <a:gd name="connsiteX9" fmla="*/ 2514966 w 3950208"/>
              <a:gd name="connsiteY9" fmla="*/ 21946 h 21946"/>
              <a:gd name="connsiteX10" fmla="*/ 1856598 w 3950208"/>
              <a:gd name="connsiteY10" fmla="*/ 21946 h 21946"/>
              <a:gd name="connsiteX11" fmla="*/ 1158728 w 3950208"/>
              <a:gd name="connsiteY11" fmla="*/ 21946 h 21946"/>
              <a:gd name="connsiteX12" fmla="*/ 0 w 3950208"/>
              <a:gd name="connsiteY12" fmla="*/ 21946 h 21946"/>
              <a:gd name="connsiteX13" fmla="*/ 0 w 3950208"/>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0208" h="21946" fill="none" extrusionOk="0">
                <a:moveTo>
                  <a:pt x="0" y="0"/>
                </a:moveTo>
                <a:cubicBezTo>
                  <a:pt x="276278" y="-30686"/>
                  <a:pt x="412919" y="-5823"/>
                  <a:pt x="658368" y="0"/>
                </a:cubicBezTo>
                <a:cubicBezTo>
                  <a:pt x="903817" y="5823"/>
                  <a:pt x="1097177" y="-34704"/>
                  <a:pt x="1395740" y="0"/>
                </a:cubicBezTo>
                <a:cubicBezTo>
                  <a:pt x="1694303" y="34704"/>
                  <a:pt x="1721708" y="-20483"/>
                  <a:pt x="1975104" y="0"/>
                </a:cubicBezTo>
                <a:cubicBezTo>
                  <a:pt x="2228500" y="20483"/>
                  <a:pt x="2345917" y="24967"/>
                  <a:pt x="2554468" y="0"/>
                </a:cubicBezTo>
                <a:cubicBezTo>
                  <a:pt x="2763019" y="-24967"/>
                  <a:pt x="2929784" y="19473"/>
                  <a:pt x="3252338" y="0"/>
                </a:cubicBezTo>
                <a:cubicBezTo>
                  <a:pt x="3574892" y="-19473"/>
                  <a:pt x="3675925" y="-2413"/>
                  <a:pt x="3950208" y="0"/>
                </a:cubicBezTo>
                <a:cubicBezTo>
                  <a:pt x="3950750" y="9051"/>
                  <a:pt x="3949732" y="17369"/>
                  <a:pt x="3950208" y="21946"/>
                </a:cubicBezTo>
                <a:cubicBezTo>
                  <a:pt x="3704333" y="5980"/>
                  <a:pt x="3470162" y="-12788"/>
                  <a:pt x="3212836" y="21946"/>
                </a:cubicBezTo>
                <a:cubicBezTo>
                  <a:pt x="2955510" y="56680"/>
                  <a:pt x="2666532" y="40692"/>
                  <a:pt x="2514966" y="21946"/>
                </a:cubicBezTo>
                <a:cubicBezTo>
                  <a:pt x="2363400" y="3201"/>
                  <a:pt x="2104495" y="26458"/>
                  <a:pt x="1856598" y="21946"/>
                </a:cubicBezTo>
                <a:cubicBezTo>
                  <a:pt x="1608701" y="17434"/>
                  <a:pt x="1463401" y="40869"/>
                  <a:pt x="1158728" y="21946"/>
                </a:cubicBezTo>
                <a:cubicBezTo>
                  <a:pt x="854055" y="3024"/>
                  <a:pt x="280636" y="-5316"/>
                  <a:pt x="0" y="21946"/>
                </a:cubicBezTo>
                <a:cubicBezTo>
                  <a:pt x="-160" y="11058"/>
                  <a:pt x="-1077" y="7820"/>
                  <a:pt x="0" y="0"/>
                </a:cubicBezTo>
                <a:close/>
              </a:path>
              <a:path w="3950208" h="21946" stroke="0" extrusionOk="0">
                <a:moveTo>
                  <a:pt x="0" y="0"/>
                </a:moveTo>
                <a:cubicBezTo>
                  <a:pt x="169400" y="29"/>
                  <a:pt x="380772" y="-15440"/>
                  <a:pt x="579364" y="0"/>
                </a:cubicBezTo>
                <a:cubicBezTo>
                  <a:pt x="777956" y="15440"/>
                  <a:pt x="1142927" y="-7366"/>
                  <a:pt x="1316736" y="0"/>
                </a:cubicBezTo>
                <a:cubicBezTo>
                  <a:pt x="1490545" y="7366"/>
                  <a:pt x="1699487" y="21712"/>
                  <a:pt x="1856598" y="0"/>
                </a:cubicBezTo>
                <a:cubicBezTo>
                  <a:pt x="2013709" y="-21712"/>
                  <a:pt x="2172734" y="-26455"/>
                  <a:pt x="2396460" y="0"/>
                </a:cubicBezTo>
                <a:cubicBezTo>
                  <a:pt x="2620186" y="26455"/>
                  <a:pt x="2773294" y="-20418"/>
                  <a:pt x="3054828" y="0"/>
                </a:cubicBezTo>
                <a:cubicBezTo>
                  <a:pt x="3336362" y="20418"/>
                  <a:pt x="3754440" y="-33529"/>
                  <a:pt x="3950208" y="0"/>
                </a:cubicBezTo>
                <a:cubicBezTo>
                  <a:pt x="3950097" y="6078"/>
                  <a:pt x="3950479" y="12216"/>
                  <a:pt x="3950208" y="21946"/>
                </a:cubicBezTo>
                <a:cubicBezTo>
                  <a:pt x="3723498" y="16443"/>
                  <a:pt x="3526175" y="44552"/>
                  <a:pt x="3370844" y="21946"/>
                </a:cubicBezTo>
                <a:cubicBezTo>
                  <a:pt x="3215513" y="-660"/>
                  <a:pt x="2920767" y="12898"/>
                  <a:pt x="2751978" y="21946"/>
                </a:cubicBezTo>
                <a:cubicBezTo>
                  <a:pt x="2583189" y="30994"/>
                  <a:pt x="2248470" y="58198"/>
                  <a:pt x="2014606" y="21946"/>
                </a:cubicBezTo>
                <a:cubicBezTo>
                  <a:pt x="1780742" y="-14306"/>
                  <a:pt x="1664229" y="26438"/>
                  <a:pt x="1395740" y="21946"/>
                </a:cubicBezTo>
                <a:cubicBezTo>
                  <a:pt x="1127251" y="17454"/>
                  <a:pt x="991494" y="-3226"/>
                  <a:pt x="776874" y="21946"/>
                </a:cubicBezTo>
                <a:cubicBezTo>
                  <a:pt x="562254" y="47118"/>
                  <a:pt x="357919" y="-15962"/>
                  <a:pt x="0" y="21946"/>
                </a:cubicBezTo>
                <a:cubicBezTo>
                  <a:pt x="-615" y="16860"/>
                  <a:pt x="1003" y="822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38553D-91DE-E7DD-612C-74CD6F768AB8}"/>
              </a:ext>
            </a:extLst>
          </p:cNvPr>
          <p:cNvPicPr>
            <a:picLocks noChangeAspect="1"/>
          </p:cNvPicPr>
          <p:nvPr/>
        </p:nvPicPr>
        <p:blipFill>
          <a:blip r:embed="rId2"/>
          <a:srcRect b="9410"/>
          <a:stretch/>
        </p:blipFill>
        <p:spPr>
          <a:xfrm>
            <a:off x="529082" y="2418785"/>
            <a:ext cx="6454595" cy="4326941"/>
          </a:xfrm>
          <a:prstGeom prst="rect">
            <a:avLst/>
          </a:prstGeom>
        </p:spPr>
      </p:pic>
      <p:pic>
        <p:nvPicPr>
          <p:cNvPr id="12" name="Picture 11" descr="A map of the united states&#10;&#10;AI-generated content may be incorrect.">
            <a:extLst>
              <a:ext uri="{FF2B5EF4-FFF2-40B4-BE49-F238E27FC236}">
                <a16:creationId xmlns:a16="http://schemas.microsoft.com/office/drawing/2014/main" id="{6B831DAC-68AD-38C6-9A72-6DD24DEA1539}"/>
              </a:ext>
            </a:extLst>
          </p:cNvPr>
          <p:cNvPicPr>
            <a:picLocks noChangeAspect="1"/>
          </p:cNvPicPr>
          <p:nvPr/>
        </p:nvPicPr>
        <p:blipFill>
          <a:blip r:embed="rId3"/>
          <a:srcRect l="4322" r="3936" b="-2"/>
          <a:stretch/>
        </p:blipFill>
        <p:spPr>
          <a:xfrm>
            <a:off x="7312441" y="3072712"/>
            <a:ext cx="6454547" cy="4326941"/>
          </a:xfrm>
          <a:prstGeom prst="rect">
            <a:avLst/>
          </a:prstGeom>
        </p:spPr>
      </p:pic>
    </p:spTree>
    <p:extLst>
      <p:ext uri="{BB962C8B-B14F-4D97-AF65-F5344CB8AC3E}">
        <p14:creationId xmlns:p14="http://schemas.microsoft.com/office/powerpoint/2010/main" val="9004670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EB9E4F-2BFD-B099-9ADA-B7B2464E7846}"/>
              </a:ext>
            </a:extLst>
          </p:cNvPr>
          <p:cNvSpPr txBox="1"/>
          <p:nvPr/>
        </p:nvSpPr>
        <p:spPr>
          <a:xfrm>
            <a:off x="766657" y="548640"/>
            <a:ext cx="13091568" cy="16423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500">
                <a:latin typeface="+mj-lt"/>
                <a:ea typeface="+mj-ea"/>
                <a:cs typeface="+mj-cs"/>
              </a:rPr>
              <a:t>Physical Exposure Data (Block Group Level)</a:t>
            </a:r>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0096" y="2220819"/>
            <a:ext cx="3950208" cy="21946"/>
          </a:xfrm>
          <a:custGeom>
            <a:avLst/>
            <a:gdLst>
              <a:gd name="connsiteX0" fmla="*/ 0 w 3950208"/>
              <a:gd name="connsiteY0" fmla="*/ 0 h 21946"/>
              <a:gd name="connsiteX1" fmla="*/ 658368 w 3950208"/>
              <a:gd name="connsiteY1" fmla="*/ 0 h 21946"/>
              <a:gd name="connsiteX2" fmla="*/ 1395740 w 3950208"/>
              <a:gd name="connsiteY2" fmla="*/ 0 h 21946"/>
              <a:gd name="connsiteX3" fmla="*/ 1975104 w 3950208"/>
              <a:gd name="connsiteY3" fmla="*/ 0 h 21946"/>
              <a:gd name="connsiteX4" fmla="*/ 2554468 w 3950208"/>
              <a:gd name="connsiteY4" fmla="*/ 0 h 21946"/>
              <a:gd name="connsiteX5" fmla="*/ 3252338 w 3950208"/>
              <a:gd name="connsiteY5" fmla="*/ 0 h 21946"/>
              <a:gd name="connsiteX6" fmla="*/ 3950208 w 3950208"/>
              <a:gd name="connsiteY6" fmla="*/ 0 h 21946"/>
              <a:gd name="connsiteX7" fmla="*/ 3950208 w 3950208"/>
              <a:gd name="connsiteY7" fmla="*/ 21946 h 21946"/>
              <a:gd name="connsiteX8" fmla="*/ 3212836 w 3950208"/>
              <a:gd name="connsiteY8" fmla="*/ 21946 h 21946"/>
              <a:gd name="connsiteX9" fmla="*/ 2514966 w 3950208"/>
              <a:gd name="connsiteY9" fmla="*/ 21946 h 21946"/>
              <a:gd name="connsiteX10" fmla="*/ 1856598 w 3950208"/>
              <a:gd name="connsiteY10" fmla="*/ 21946 h 21946"/>
              <a:gd name="connsiteX11" fmla="*/ 1158728 w 3950208"/>
              <a:gd name="connsiteY11" fmla="*/ 21946 h 21946"/>
              <a:gd name="connsiteX12" fmla="*/ 0 w 3950208"/>
              <a:gd name="connsiteY12" fmla="*/ 21946 h 21946"/>
              <a:gd name="connsiteX13" fmla="*/ 0 w 3950208"/>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0208" h="21946" fill="none" extrusionOk="0">
                <a:moveTo>
                  <a:pt x="0" y="0"/>
                </a:moveTo>
                <a:cubicBezTo>
                  <a:pt x="276278" y="-30686"/>
                  <a:pt x="412919" y="-5823"/>
                  <a:pt x="658368" y="0"/>
                </a:cubicBezTo>
                <a:cubicBezTo>
                  <a:pt x="903817" y="5823"/>
                  <a:pt x="1097177" y="-34704"/>
                  <a:pt x="1395740" y="0"/>
                </a:cubicBezTo>
                <a:cubicBezTo>
                  <a:pt x="1694303" y="34704"/>
                  <a:pt x="1721708" y="-20483"/>
                  <a:pt x="1975104" y="0"/>
                </a:cubicBezTo>
                <a:cubicBezTo>
                  <a:pt x="2228500" y="20483"/>
                  <a:pt x="2345917" y="24967"/>
                  <a:pt x="2554468" y="0"/>
                </a:cubicBezTo>
                <a:cubicBezTo>
                  <a:pt x="2763019" y="-24967"/>
                  <a:pt x="2929784" y="19473"/>
                  <a:pt x="3252338" y="0"/>
                </a:cubicBezTo>
                <a:cubicBezTo>
                  <a:pt x="3574892" y="-19473"/>
                  <a:pt x="3675925" y="-2413"/>
                  <a:pt x="3950208" y="0"/>
                </a:cubicBezTo>
                <a:cubicBezTo>
                  <a:pt x="3950750" y="9051"/>
                  <a:pt x="3949732" y="17369"/>
                  <a:pt x="3950208" y="21946"/>
                </a:cubicBezTo>
                <a:cubicBezTo>
                  <a:pt x="3704333" y="5980"/>
                  <a:pt x="3470162" y="-12788"/>
                  <a:pt x="3212836" y="21946"/>
                </a:cubicBezTo>
                <a:cubicBezTo>
                  <a:pt x="2955510" y="56680"/>
                  <a:pt x="2666532" y="40692"/>
                  <a:pt x="2514966" y="21946"/>
                </a:cubicBezTo>
                <a:cubicBezTo>
                  <a:pt x="2363400" y="3201"/>
                  <a:pt x="2104495" y="26458"/>
                  <a:pt x="1856598" y="21946"/>
                </a:cubicBezTo>
                <a:cubicBezTo>
                  <a:pt x="1608701" y="17434"/>
                  <a:pt x="1463401" y="40869"/>
                  <a:pt x="1158728" y="21946"/>
                </a:cubicBezTo>
                <a:cubicBezTo>
                  <a:pt x="854055" y="3024"/>
                  <a:pt x="280636" y="-5316"/>
                  <a:pt x="0" y="21946"/>
                </a:cubicBezTo>
                <a:cubicBezTo>
                  <a:pt x="-160" y="11058"/>
                  <a:pt x="-1077" y="7820"/>
                  <a:pt x="0" y="0"/>
                </a:cubicBezTo>
                <a:close/>
              </a:path>
              <a:path w="3950208" h="21946" stroke="0" extrusionOk="0">
                <a:moveTo>
                  <a:pt x="0" y="0"/>
                </a:moveTo>
                <a:cubicBezTo>
                  <a:pt x="169400" y="29"/>
                  <a:pt x="380772" y="-15440"/>
                  <a:pt x="579364" y="0"/>
                </a:cubicBezTo>
                <a:cubicBezTo>
                  <a:pt x="777956" y="15440"/>
                  <a:pt x="1142927" y="-7366"/>
                  <a:pt x="1316736" y="0"/>
                </a:cubicBezTo>
                <a:cubicBezTo>
                  <a:pt x="1490545" y="7366"/>
                  <a:pt x="1699487" y="21712"/>
                  <a:pt x="1856598" y="0"/>
                </a:cubicBezTo>
                <a:cubicBezTo>
                  <a:pt x="2013709" y="-21712"/>
                  <a:pt x="2172734" y="-26455"/>
                  <a:pt x="2396460" y="0"/>
                </a:cubicBezTo>
                <a:cubicBezTo>
                  <a:pt x="2620186" y="26455"/>
                  <a:pt x="2773294" y="-20418"/>
                  <a:pt x="3054828" y="0"/>
                </a:cubicBezTo>
                <a:cubicBezTo>
                  <a:pt x="3336362" y="20418"/>
                  <a:pt x="3754440" y="-33529"/>
                  <a:pt x="3950208" y="0"/>
                </a:cubicBezTo>
                <a:cubicBezTo>
                  <a:pt x="3950097" y="6078"/>
                  <a:pt x="3950479" y="12216"/>
                  <a:pt x="3950208" y="21946"/>
                </a:cubicBezTo>
                <a:cubicBezTo>
                  <a:pt x="3723498" y="16443"/>
                  <a:pt x="3526175" y="44552"/>
                  <a:pt x="3370844" y="21946"/>
                </a:cubicBezTo>
                <a:cubicBezTo>
                  <a:pt x="3215513" y="-660"/>
                  <a:pt x="2920767" y="12898"/>
                  <a:pt x="2751978" y="21946"/>
                </a:cubicBezTo>
                <a:cubicBezTo>
                  <a:pt x="2583189" y="30994"/>
                  <a:pt x="2248470" y="58198"/>
                  <a:pt x="2014606" y="21946"/>
                </a:cubicBezTo>
                <a:cubicBezTo>
                  <a:pt x="1780742" y="-14306"/>
                  <a:pt x="1664229" y="26438"/>
                  <a:pt x="1395740" y="21946"/>
                </a:cubicBezTo>
                <a:cubicBezTo>
                  <a:pt x="1127251" y="17454"/>
                  <a:pt x="991494" y="-3226"/>
                  <a:pt x="776874" y="21946"/>
                </a:cubicBezTo>
                <a:cubicBezTo>
                  <a:pt x="562254" y="47118"/>
                  <a:pt x="357919" y="-15962"/>
                  <a:pt x="0" y="21946"/>
                </a:cubicBezTo>
                <a:cubicBezTo>
                  <a:pt x="-615" y="16860"/>
                  <a:pt x="1003" y="822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9B4D7B-8DB3-4374-F77E-383E82A24ECA}"/>
              </a:ext>
            </a:extLst>
          </p:cNvPr>
          <p:cNvPicPr>
            <a:picLocks noChangeAspect="1"/>
          </p:cNvPicPr>
          <p:nvPr/>
        </p:nvPicPr>
        <p:blipFill>
          <a:blip r:embed="rId2"/>
          <a:stretch>
            <a:fillRect/>
          </a:stretch>
        </p:blipFill>
        <p:spPr>
          <a:xfrm>
            <a:off x="384048" y="2328091"/>
            <a:ext cx="6737299" cy="3710534"/>
          </a:xfrm>
          <a:prstGeom prst="rect">
            <a:avLst/>
          </a:prstGeom>
        </p:spPr>
      </p:pic>
      <p:pic>
        <p:nvPicPr>
          <p:cNvPr id="8" name="Picture 7">
            <a:extLst>
              <a:ext uri="{FF2B5EF4-FFF2-40B4-BE49-F238E27FC236}">
                <a16:creationId xmlns:a16="http://schemas.microsoft.com/office/drawing/2014/main" id="{680EB2F0-F47B-EEE7-F515-4E9ABFC9DA80}"/>
              </a:ext>
            </a:extLst>
          </p:cNvPr>
          <p:cNvPicPr>
            <a:picLocks noChangeAspect="1"/>
          </p:cNvPicPr>
          <p:nvPr/>
        </p:nvPicPr>
        <p:blipFill>
          <a:blip r:embed="rId3"/>
          <a:stretch>
            <a:fillRect/>
          </a:stretch>
        </p:blipFill>
        <p:spPr>
          <a:xfrm>
            <a:off x="7312441" y="3727048"/>
            <a:ext cx="6737299" cy="3508333"/>
          </a:xfrm>
          <a:prstGeom prst="rect">
            <a:avLst/>
          </a:prstGeom>
        </p:spPr>
      </p:pic>
    </p:spTree>
    <p:extLst>
      <p:ext uri="{BB962C8B-B14F-4D97-AF65-F5344CB8AC3E}">
        <p14:creationId xmlns:p14="http://schemas.microsoft.com/office/powerpoint/2010/main" val="27052661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955" y="616506"/>
            <a:ext cx="5605463" cy="660559"/>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Petrona Bold" pitchFamily="34" charset="0"/>
                <a:ea typeface="Petrona Bold" pitchFamily="34" charset="-122"/>
                <a:cs typeface="Petrona Bold" pitchFamily="34" charset="-120"/>
              </a:rPr>
              <a:t>VRS Index and Weights</a:t>
            </a:r>
            <a:endParaRPr lang="en-US" sz="4150" dirty="0"/>
          </a:p>
        </p:txBody>
      </p:sp>
      <p:sp>
        <p:nvSpPr>
          <p:cNvPr id="4" name="Text 1"/>
          <p:cNvSpPr/>
          <p:nvPr/>
        </p:nvSpPr>
        <p:spPr>
          <a:xfrm>
            <a:off x="782955" y="1579007"/>
            <a:ext cx="7578090" cy="966192"/>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VRS Index measures how physically exposed a municipality is to coastal hazards like sea-level rise and flooding. It combines data on elevation, flood zones, and population density to identify areas at greatest environmental risk.</a:t>
            </a:r>
            <a:endParaRPr lang="en-US" sz="1550" dirty="0"/>
          </a:p>
        </p:txBody>
      </p:sp>
      <p:sp>
        <p:nvSpPr>
          <p:cNvPr id="5" name="Shape 2"/>
          <p:cNvSpPr/>
          <p:nvPr/>
        </p:nvSpPr>
        <p:spPr>
          <a:xfrm>
            <a:off x="782955" y="2771656"/>
            <a:ext cx="7578090" cy="4841438"/>
          </a:xfrm>
          <a:prstGeom prst="roundRect">
            <a:avLst>
              <a:gd name="adj" fmla="val 1747"/>
            </a:avLst>
          </a:prstGeom>
          <a:noFill/>
          <a:ln w="7620">
            <a:solidFill>
              <a:srgbClr val="000000">
                <a:alpha val="8000"/>
              </a:srgbClr>
            </a:solidFill>
            <a:prstDash val="solid"/>
          </a:ln>
        </p:spPr>
        <p:txBody>
          <a:bodyPr/>
          <a:lstStyle/>
          <a:p>
            <a:endParaRPr lang="en-US"/>
          </a:p>
        </p:txBody>
      </p:sp>
      <p:sp>
        <p:nvSpPr>
          <p:cNvPr id="6" name="Shape 3"/>
          <p:cNvSpPr/>
          <p:nvPr/>
        </p:nvSpPr>
        <p:spPr>
          <a:xfrm>
            <a:off x="790575" y="2779276"/>
            <a:ext cx="7562017" cy="578763"/>
          </a:xfrm>
          <a:prstGeom prst="rect">
            <a:avLst/>
          </a:prstGeom>
          <a:solidFill>
            <a:srgbClr val="FFFFFF">
              <a:alpha val="4000"/>
            </a:srgbClr>
          </a:solidFill>
          <a:ln/>
        </p:spPr>
        <p:txBody>
          <a:bodyPr/>
          <a:lstStyle/>
          <a:p>
            <a:endParaRPr lang="en-US"/>
          </a:p>
        </p:txBody>
      </p:sp>
      <p:sp>
        <p:nvSpPr>
          <p:cNvPr id="7" name="Text 4"/>
          <p:cNvSpPr/>
          <p:nvPr/>
        </p:nvSpPr>
        <p:spPr>
          <a:xfrm>
            <a:off x="992981" y="2907625"/>
            <a:ext cx="2113836" cy="322064"/>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Factor</a:t>
            </a:r>
            <a:endParaRPr lang="en-US" sz="1550" dirty="0"/>
          </a:p>
        </p:txBody>
      </p:sp>
      <p:sp>
        <p:nvSpPr>
          <p:cNvPr id="8" name="Text 5"/>
          <p:cNvSpPr/>
          <p:nvPr/>
        </p:nvSpPr>
        <p:spPr>
          <a:xfrm>
            <a:off x="3517106" y="2907625"/>
            <a:ext cx="2110026" cy="322064"/>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Description</a:t>
            </a:r>
            <a:endParaRPr lang="en-US" sz="1550" dirty="0"/>
          </a:p>
        </p:txBody>
      </p:sp>
      <p:sp>
        <p:nvSpPr>
          <p:cNvPr id="9" name="Text 6"/>
          <p:cNvSpPr/>
          <p:nvPr/>
        </p:nvSpPr>
        <p:spPr>
          <a:xfrm>
            <a:off x="6037421" y="2907625"/>
            <a:ext cx="2113836" cy="322064"/>
          </a:xfrm>
          <a:prstGeom prst="rect">
            <a:avLst/>
          </a:prstGeom>
          <a:noFill/>
          <a:ln/>
        </p:spPr>
        <p:txBody>
          <a:bodyPr wrap="none" lIns="0" tIns="0" rIns="0" bIns="0" rtlCol="0" anchor="t"/>
          <a:lstStyle/>
          <a:p>
            <a:pPr marL="0" indent="0" algn="l">
              <a:lnSpc>
                <a:spcPts val="2500"/>
              </a:lnSpc>
              <a:buNone/>
            </a:pPr>
            <a:r>
              <a:rPr lang="en-US" sz="1550" b="1" dirty="0">
                <a:solidFill>
                  <a:srgbClr val="272525"/>
                </a:solidFill>
                <a:latin typeface="Inter" pitchFamily="34" charset="0"/>
                <a:ea typeface="Inter" pitchFamily="34" charset="-122"/>
                <a:cs typeface="Inter" pitchFamily="34" charset="-120"/>
              </a:rPr>
              <a:t>Weight</a:t>
            </a:r>
            <a:endParaRPr lang="en-US" sz="1550" dirty="0"/>
          </a:p>
        </p:txBody>
      </p:sp>
      <p:sp>
        <p:nvSpPr>
          <p:cNvPr id="10" name="Shape 7"/>
          <p:cNvSpPr/>
          <p:nvPr/>
        </p:nvSpPr>
        <p:spPr>
          <a:xfrm>
            <a:off x="790575" y="3358039"/>
            <a:ext cx="7562017" cy="1222891"/>
          </a:xfrm>
          <a:prstGeom prst="rect">
            <a:avLst/>
          </a:prstGeom>
          <a:solidFill>
            <a:srgbClr val="000000">
              <a:alpha val="4000"/>
            </a:srgbClr>
          </a:solidFill>
          <a:ln/>
        </p:spPr>
        <p:txBody>
          <a:bodyPr/>
          <a:lstStyle/>
          <a:p>
            <a:endParaRPr lang="en-US"/>
          </a:p>
        </p:txBody>
      </p:sp>
      <p:sp>
        <p:nvSpPr>
          <p:cNvPr id="11" name="Text 8"/>
          <p:cNvSpPr/>
          <p:nvPr/>
        </p:nvSpPr>
        <p:spPr>
          <a:xfrm>
            <a:off x="992981" y="3486388"/>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%PerPopSLR</a:t>
            </a:r>
            <a:endParaRPr lang="en-US" sz="1550" dirty="0"/>
          </a:p>
        </p:txBody>
      </p:sp>
      <p:sp>
        <p:nvSpPr>
          <p:cNvPr id="12" name="Text 9"/>
          <p:cNvSpPr/>
          <p:nvPr/>
        </p:nvSpPr>
        <p:spPr>
          <a:xfrm>
            <a:off x="3517106" y="3486388"/>
            <a:ext cx="2110026" cy="966192"/>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Population in areas affected by sea level rise (7 ft)</a:t>
            </a:r>
            <a:endParaRPr lang="en-US" sz="1550" dirty="0"/>
          </a:p>
        </p:txBody>
      </p:sp>
      <p:sp>
        <p:nvSpPr>
          <p:cNvPr id="13" name="Text 10"/>
          <p:cNvSpPr/>
          <p:nvPr/>
        </p:nvSpPr>
        <p:spPr>
          <a:xfrm>
            <a:off x="6037421" y="3486388"/>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0.44</a:t>
            </a:r>
            <a:endParaRPr lang="en-US" sz="1550" dirty="0"/>
          </a:p>
        </p:txBody>
      </p:sp>
      <p:sp>
        <p:nvSpPr>
          <p:cNvPr id="14" name="Shape 11"/>
          <p:cNvSpPr/>
          <p:nvPr/>
        </p:nvSpPr>
        <p:spPr>
          <a:xfrm>
            <a:off x="790575" y="4580930"/>
            <a:ext cx="7562017" cy="1222891"/>
          </a:xfrm>
          <a:prstGeom prst="rect">
            <a:avLst/>
          </a:prstGeom>
          <a:solidFill>
            <a:srgbClr val="FFFFFF">
              <a:alpha val="4000"/>
            </a:srgbClr>
          </a:solidFill>
          <a:ln/>
        </p:spPr>
        <p:txBody>
          <a:bodyPr/>
          <a:lstStyle/>
          <a:p>
            <a:endParaRPr lang="en-US"/>
          </a:p>
        </p:txBody>
      </p:sp>
      <p:sp>
        <p:nvSpPr>
          <p:cNvPr id="15" name="Text 12"/>
          <p:cNvSpPr/>
          <p:nvPr/>
        </p:nvSpPr>
        <p:spPr>
          <a:xfrm>
            <a:off x="992981" y="4709279"/>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%PerPopFlood</a:t>
            </a:r>
            <a:endParaRPr lang="en-US" sz="1550" dirty="0"/>
          </a:p>
        </p:txBody>
      </p:sp>
      <p:sp>
        <p:nvSpPr>
          <p:cNvPr id="16" name="Text 13"/>
          <p:cNvSpPr/>
          <p:nvPr/>
        </p:nvSpPr>
        <p:spPr>
          <a:xfrm>
            <a:off x="3517106" y="4709279"/>
            <a:ext cx="2110026" cy="966192"/>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Population in FEMA-designated flood zones</a:t>
            </a:r>
            <a:endParaRPr lang="en-US" sz="1550" dirty="0"/>
          </a:p>
        </p:txBody>
      </p:sp>
      <p:sp>
        <p:nvSpPr>
          <p:cNvPr id="17" name="Text 14"/>
          <p:cNvSpPr/>
          <p:nvPr/>
        </p:nvSpPr>
        <p:spPr>
          <a:xfrm>
            <a:off x="6037421" y="4709279"/>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0.3</a:t>
            </a:r>
            <a:endParaRPr lang="en-US" sz="1550" dirty="0"/>
          </a:p>
        </p:txBody>
      </p:sp>
      <p:sp>
        <p:nvSpPr>
          <p:cNvPr id="18" name="Shape 15"/>
          <p:cNvSpPr/>
          <p:nvPr/>
        </p:nvSpPr>
        <p:spPr>
          <a:xfrm>
            <a:off x="790575" y="5803821"/>
            <a:ext cx="7562017" cy="900827"/>
          </a:xfrm>
          <a:prstGeom prst="rect">
            <a:avLst/>
          </a:prstGeom>
          <a:solidFill>
            <a:srgbClr val="000000">
              <a:alpha val="4000"/>
            </a:srgbClr>
          </a:solidFill>
          <a:ln/>
        </p:spPr>
        <p:txBody>
          <a:bodyPr/>
          <a:lstStyle/>
          <a:p>
            <a:endParaRPr lang="en-US"/>
          </a:p>
        </p:txBody>
      </p:sp>
      <p:sp>
        <p:nvSpPr>
          <p:cNvPr id="19" name="Text 16"/>
          <p:cNvSpPr/>
          <p:nvPr/>
        </p:nvSpPr>
        <p:spPr>
          <a:xfrm>
            <a:off x="992981" y="5932170"/>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%PerAreaSLR</a:t>
            </a:r>
            <a:endParaRPr lang="en-US" sz="1550" dirty="0"/>
          </a:p>
        </p:txBody>
      </p:sp>
      <p:sp>
        <p:nvSpPr>
          <p:cNvPr id="20" name="Text 17"/>
          <p:cNvSpPr/>
          <p:nvPr/>
        </p:nvSpPr>
        <p:spPr>
          <a:xfrm>
            <a:off x="3517106" y="5932170"/>
            <a:ext cx="2110026" cy="64412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Area at or below 7 ft elevation</a:t>
            </a:r>
            <a:endParaRPr lang="en-US" sz="1550" dirty="0"/>
          </a:p>
        </p:txBody>
      </p:sp>
      <p:sp>
        <p:nvSpPr>
          <p:cNvPr id="21" name="Text 18"/>
          <p:cNvSpPr/>
          <p:nvPr/>
        </p:nvSpPr>
        <p:spPr>
          <a:xfrm>
            <a:off x="6037421" y="5932170"/>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0.18</a:t>
            </a:r>
            <a:endParaRPr lang="en-US" sz="1550" dirty="0"/>
          </a:p>
        </p:txBody>
      </p:sp>
      <p:sp>
        <p:nvSpPr>
          <p:cNvPr id="22" name="Shape 19"/>
          <p:cNvSpPr/>
          <p:nvPr/>
        </p:nvSpPr>
        <p:spPr>
          <a:xfrm>
            <a:off x="790575" y="6704648"/>
            <a:ext cx="7562017" cy="900827"/>
          </a:xfrm>
          <a:prstGeom prst="rect">
            <a:avLst/>
          </a:prstGeom>
          <a:solidFill>
            <a:srgbClr val="FFFFFF">
              <a:alpha val="4000"/>
            </a:srgbClr>
          </a:solidFill>
          <a:ln/>
        </p:spPr>
        <p:txBody>
          <a:bodyPr/>
          <a:lstStyle/>
          <a:p>
            <a:endParaRPr lang="en-US"/>
          </a:p>
        </p:txBody>
      </p:sp>
      <p:sp>
        <p:nvSpPr>
          <p:cNvPr id="23" name="Text 20"/>
          <p:cNvSpPr/>
          <p:nvPr/>
        </p:nvSpPr>
        <p:spPr>
          <a:xfrm>
            <a:off x="992981" y="6832997"/>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%PerAreaFlood</a:t>
            </a:r>
            <a:endParaRPr lang="en-US" sz="1550" dirty="0"/>
          </a:p>
        </p:txBody>
      </p:sp>
      <p:sp>
        <p:nvSpPr>
          <p:cNvPr id="24" name="Text 21"/>
          <p:cNvSpPr/>
          <p:nvPr/>
        </p:nvSpPr>
        <p:spPr>
          <a:xfrm>
            <a:off x="3517106" y="6832997"/>
            <a:ext cx="2110026" cy="64412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Area within FEMA-defined flood zones</a:t>
            </a:r>
            <a:endParaRPr lang="en-US" sz="1550" dirty="0"/>
          </a:p>
        </p:txBody>
      </p:sp>
      <p:sp>
        <p:nvSpPr>
          <p:cNvPr id="25" name="Text 22"/>
          <p:cNvSpPr/>
          <p:nvPr/>
        </p:nvSpPr>
        <p:spPr>
          <a:xfrm>
            <a:off x="6037421" y="6832997"/>
            <a:ext cx="2113836" cy="322064"/>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0.08</a:t>
            </a:r>
            <a:endParaRPr lang="en-US" sz="1550" dirty="0"/>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EA75-4227-E36C-53FC-95F5A7315318}"/>
              </a:ext>
            </a:extLst>
          </p:cNvPr>
          <p:cNvSpPr txBox="1"/>
          <p:nvPr/>
        </p:nvSpPr>
        <p:spPr>
          <a:xfrm>
            <a:off x="5920353" y="449451"/>
            <a:ext cx="2034531" cy="535531"/>
          </a:xfrm>
          <a:prstGeom prst="rect">
            <a:avLst/>
          </a:prstGeom>
          <a:noFill/>
        </p:spPr>
        <p:txBody>
          <a:bodyPr wrap="none" rtlCol="0">
            <a:spAutoFit/>
          </a:bodyPr>
          <a:lstStyle/>
          <a:p>
            <a:r>
              <a:rPr lang="en-US" sz="2880" b="1" dirty="0">
                <a:latin typeface="Roboto" panose="02000000000000000000" pitchFamily="2" charset="0"/>
                <a:ea typeface="Roboto" panose="02000000000000000000" pitchFamily="2" charset="0"/>
                <a:cs typeface="Roboto" panose="02000000000000000000" pitchFamily="2" charset="0"/>
              </a:rPr>
              <a:t>VRS INDEX</a:t>
            </a:r>
          </a:p>
        </p:txBody>
      </p:sp>
      <p:pic>
        <p:nvPicPr>
          <p:cNvPr id="6" name="Picture 5" descr="A graph of a number of people&#10;&#10;Description automatically generated with medium confidence">
            <a:extLst>
              <a:ext uri="{FF2B5EF4-FFF2-40B4-BE49-F238E27FC236}">
                <a16:creationId xmlns:a16="http://schemas.microsoft.com/office/drawing/2014/main" id="{CBBFF76E-790D-9565-387D-30E60074F8D4}"/>
              </a:ext>
            </a:extLst>
          </p:cNvPr>
          <p:cNvPicPr>
            <a:picLocks noChangeAspect="1"/>
          </p:cNvPicPr>
          <p:nvPr/>
        </p:nvPicPr>
        <p:blipFill>
          <a:blip r:embed="rId2"/>
          <a:stretch>
            <a:fillRect/>
          </a:stretch>
        </p:blipFill>
        <p:spPr>
          <a:xfrm>
            <a:off x="1057523" y="1510695"/>
            <a:ext cx="9725660" cy="5704752"/>
          </a:xfrm>
          <a:prstGeom prst="rect">
            <a:avLst/>
          </a:prstGeom>
        </p:spPr>
      </p:pic>
      <p:pic>
        <p:nvPicPr>
          <p:cNvPr id="8" name="Picture 7" descr="A screenshot of a table&#10;&#10;Description automatically generated">
            <a:extLst>
              <a:ext uri="{FF2B5EF4-FFF2-40B4-BE49-F238E27FC236}">
                <a16:creationId xmlns:a16="http://schemas.microsoft.com/office/drawing/2014/main" id="{98EDDFED-1B1A-70F4-56DF-21B748858B76}"/>
              </a:ext>
            </a:extLst>
          </p:cNvPr>
          <p:cNvPicPr>
            <a:picLocks noChangeAspect="1"/>
          </p:cNvPicPr>
          <p:nvPr/>
        </p:nvPicPr>
        <p:blipFill>
          <a:blip r:embed="rId3"/>
          <a:stretch>
            <a:fillRect/>
          </a:stretch>
        </p:blipFill>
        <p:spPr>
          <a:xfrm>
            <a:off x="11591677" y="1866322"/>
            <a:ext cx="2290578" cy="4900238"/>
          </a:xfrm>
          <a:prstGeom prst="rect">
            <a:avLst/>
          </a:prstGeom>
        </p:spPr>
      </p:pic>
    </p:spTree>
    <p:extLst>
      <p:ext uri="{BB962C8B-B14F-4D97-AF65-F5344CB8AC3E}">
        <p14:creationId xmlns:p14="http://schemas.microsoft.com/office/powerpoint/2010/main" val="135835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8669" y="611862"/>
            <a:ext cx="6039922" cy="584002"/>
          </a:xfrm>
          <a:prstGeom prst="rect">
            <a:avLst/>
          </a:prstGeom>
          <a:noFill/>
          <a:ln/>
        </p:spPr>
        <p:txBody>
          <a:bodyPr wrap="none" lIns="0" tIns="0" rIns="0" bIns="0" rtlCol="0" anchor="t"/>
          <a:lstStyle/>
          <a:p>
            <a:pPr marL="0" indent="0" algn="l">
              <a:lnSpc>
                <a:spcPts val="4550"/>
              </a:lnSpc>
              <a:buNone/>
            </a:pPr>
            <a:r>
              <a:rPr lang="en-US" sz="3650" b="1" dirty="0">
                <a:solidFill>
                  <a:srgbClr val="000000"/>
                </a:solidFill>
                <a:latin typeface="Petrona Bold" pitchFamily="34" charset="0"/>
                <a:ea typeface="Petrona Bold" pitchFamily="34" charset="-122"/>
                <a:cs typeface="Petrona Bold" pitchFamily="34" charset="-120"/>
              </a:rPr>
              <a:t>SOVIARS Index and Weights</a:t>
            </a:r>
            <a:endParaRPr lang="en-US" sz="3650" dirty="0"/>
          </a:p>
        </p:txBody>
      </p:sp>
      <p:pic>
        <p:nvPicPr>
          <p:cNvPr id="3" name="Image 0" descr="preencoded.png"/>
          <p:cNvPicPr>
            <a:picLocks noChangeAspect="1"/>
          </p:cNvPicPr>
          <p:nvPr/>
        </p:nvPicPr>
        <p:blipFill>
          <a:blip r:embed="rId3"/>
          <a:stretch>
            <a:fillRect/>
          </a:stretch>
        </p:blipFill>
        <p:spPr>
          <a:xfrm>
            <a:off x="778669" y="1551861"/>
            <a:ext cx="889992" cy="1067991"/>
          </a:xfrm>
          <a:prstGeom prst="rect">
            <a:avLst/>
          </a:prstGeom>
        </p:spPr>
      </p:pic>
      <p:sp>
        <p:nvSpPr>
          <p:cNvPr id="4" name="Text 1"/>
          <p:cNvSpPr/>
          <p:nvPr/>
        </p:nvSpPr>
        <p:spPr>
          <a:xfrm>
            <a:off x="1935599" y="1729859"/>
            <a:ext cx="2336244"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SoVI (60%)</a:t>
            </a:r>
            <a:endParaRPr lang="en-US" sz="1800" dirty="0"/>
          </a:p>
        </p:txBody>
      </p:sp>
      <p:sp>
        <p:nvSpPr>
          <p:cNvPr id="5" name="Text 2"/>
          <p:cNvSpPr/>
          <p:nvPr/>
        </p:nvSpPr>
        <p:spPr>
          <a:xfrm>
            <a:off x="1935599" y="2128599"/>
            <a:ext cx="11916132" cy="284798"/>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Captures social challenges such as poverty, housing insecurity, and elderly populations</a:t>
            </a:r>
            <a:endParaRPr lang="en-US" sz="1400" dirty="0"/>
          </a:p>
        </p:txBody>
      </p:sp>
      <p:pic>
        <p:nvPicPr>
          <p:cNvPr id="6" name="Image 1" descr="preencoded.png"/>
          <p:cNvPicPr>
            <a:picLocks noChangeAspect="1"/>
          </p:cNvPicPr>
          <p:nvPr/>
        </p:nvPicPr>
        <p:blipFill>
          <a:blip r:embed="rId4"/>
          <a:stretch>
            <a:fillRect/>
          </a:stretch>
        </p:blipFill>
        <p:spPr>
          <a:xfrm>
            <a:off x="778669" y="2619851"/>
            <a:ext cx="889992" cy="1067991"/>
          </a:xfrm>
          <a:prstGeom prst="rect">
            <a:avLst/>
          </a:prstGeom>
        </p:spPr>
      </p:pic>
      <p:sp>
        <p:nvSpPr>
          <p:cNvPr id="7" name="Text 3"/>
          <p:cNvSpPr/>
          <p:nvPr/>
        </p:nvSpPr>
        <p:spPr>
          <a:xfrm>
            <a:off x="1935599" y="2797850"/>
            <a:ext cx="2336244"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VRS (40%)</a:t>
            </a:r>
            <a:endParaRPr lang="en-US" sz="1800" dirty="0"/>
          </a:p>
        </p:txBody>
      </p:sp>
      <p:sp>
        <p:nvSpPr>
          <p:cNvPr id="8" name="Text 4"/>
          <p:cNvSpPr/>
          <p:nvPr/>
        </p:nvSpPr>
        <p:spPr>
          <a:xfrm>
            <a:off x="1935599" y="3196590"/>
            <a:ext cx="11916132" cy="284798"/>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Measures physical exposure to sea-level rise and flood-prone areas</a:t>
            </a:r>
            <a:endParaRPr lang="en-US" sz="1400" dirty="0"/>
          </a:p>
        </p:txBody>
      </p:sp>
      <p:pic>
        <p:nvPicPr>
          <p:cNvPr id="9" name="Image 2" descr="preencoded.png"/>
          <p:cNvPicPr>
            <a:picLocks noChangeAspect="1"/>
          </p:cNvPicPr>
          <p:nvPr/>
        </p:nvPicPr>
        <p:blipFill>
          <a:blip r:embed="rId5"/>
          <a:stretch>
            <a:fillRect/>
          </a:stretch>
        </p:blipFill>
        <p:spPr>
          <a:xfrm>
            <a:off x="778669" y="3687842"/>
            <a:ext cx="889992" cy="1067991"/>
          </a:xfrm>
          <a:prstGeom prst="rect">
            <a:avLst/>
          </a:prstGeom>
        </p:spPr>
      </p:pic>
      <p:sp>
        <p:nvSpPr>
          <p:cNvPr id="10" name="Text 5"/>
          <p:cNvSpPr/>
          <p:nvPr/>
        </p:nvSpPr>
        <p:spPr>
          <a:xfrm>
            <a:off x="1935599" y="3865840"/>
            <a:ext cx="2336244"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SOVIARS Score</a:t>
            </a:r>
            <a:endParaRPr lang="en-US" sz="1800" dirty="0"/>
          </a:p>
        </p:txBody>
      </p:sp>
      <p:sp>
        <p:nvSpPr>
          <p:cNvPr id="11" name="Text 6"/>
          <p:cNvSpPr/>
          <p:nvPr/>
        </p:nvSpPr>
        <p:spPr>
          <a:xfrm>
            <a:off x="1935599" y="4264581"/>
            <a:ext cx="11916132" cy="284798"/>
          </a:xfrm>
          <a:prstGeom prst="rect">
            <a:avLst/>
          </a:prstGeom>
          <a:noFill/>
          <a:ln/>
        </p:spPr>
        <p:txBody>
          <a:bodyPr wrap="non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Identifies municipalities where people are not only at risk from the environment, but also lack the resources to respond</a:t>
            </a:r>
            <a:endParaRPr lang="en-US" sz="1400" dirty="0"/>
          </a:p>
        </p:txBody>
      </p:sp>
      <p:pic>
        <p:nvPicPr>
          <p:cNvPr id="12" name="Image 3" descr="preencoded.png"/>
          <p:cNvPicPr>
            <a:picLocks noChangeAspect="1"/>
          </p:cNvPicPr>
          <p:nvPr/>
        </p:nvPicPr>
        <p:blipFill>
          <a:blip r:embed="rId6"/>
          <a:stretch>
            <a:fillRect/>
          </a:stretch>
        </p:blipFill>
        <p:spPr>
          <a:xfrm>
            <a:off x="778669" y="4755833"/>
            <a:ext cx="889992" cy="1324332"/>
          </a:xfrm>
          <a:prstGeom prst="rect">
            <a:avLst/>
          </a:prstGeom>
        </p:spPr>
      </p:pic>
      <p:sp>
        <p:nvSpPr>
          <p:cNvPr id="13" name="Text 7"/>
          <p:cNvSpPr/>
          <p:nvPr/>
        </p:nvSpPr>
        <p:spPr>
          <a:xfrm>
            <a:off x="1935599" y="4933831"/>
            <a:ext cx="2336244" cy="291941"/>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Use Case Example</a:t>
            </a:r>
            <a:endParaRPr lang="en-US" sz="1800" dirty="0"/>
          </a:p>
        </p:txBody>
      </p:sp>
      <p:sp>
        <p:nvSpPr>
          <p:cNvPr id="14" name="Text 8"/>
          <p:cNvSpPr/>
          <p:nvPr/>
        </p:nvSpPr>
        <p:spPr>
          <a:xfrm>
            <a:off x="1935599" y="5332571"/>
            <a:ext cx="11916132" cy="569595"/>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A coastal town may be flood-prone (high VRS), but if it also struggles with poor infrastructure and limited healthcare (high SoVI), SOVIARS ensures it's not overlooked in adaptation plans</a:t>
            </a:r>
            <a:endParaRPr lang="en-US" sz="1400" dirty="0"/>
          </a:p>
        </p:txBody>
      </p:sp>
      <p:sp>
        <p:nvSpPr>
          <p:cNvPr id="15" name="Text 9"/>
          <p:cNvSpPr/>
          <p:nvPr/>
        </p:nvSpPr>
        <p:spPr>
          <a:xfrm>
            <a:off x="778669" y="6280309"/>
            <a:ext cx="13073063" cy="569595"/>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The SOVIARS Index(Socioeconomic Vulnerability Index for Adaptation to Rising Seas) is a powerful tool designed to capture the full picture of climate risk in Puerto Rico — by combining both social vulnerability and physical exposure to rising seas.</a:t>
            </a:r>
            <a:endParaRPr lang="en-US" sz="1400" dirty="0"/>
          </a:p>
        </p:txBody>
      </p:sp>
      <p:sp>
        <p:nvSpPr>
          <p:cNvPr id="16" name="Text 10"/>
          <p:cNvSpPr/>
          <p:nvPr/>
        </p:nvSpPr>
        <p:spPr>
          <a:xfrm>
            <a:off x="778669" y="7050048"/>
            <a:ext cx="13073063" cy="569595"/>
          </a:xfrm>
          <a:prstGeom prst="rect">
            <a:avLst/>
          </a:prstGeom>
          <a:noFill/>
          <a:ln/>
        </p:spPr>
        <p:txBody>
          <a:bodyPr wrap="square" lIns="0" tIns="0" rIns="0" bIns="0" rtlCol="0" anchor="t"/>
          <a:lstStyle/>
          <a:p>
            <a:pPr marL="0" indent="0" algn="l">
              <a:lnSpc>
                <a:spcPts val="2200"/>
              </a:lnSpc>
              <a:buNone/>
            </a:pPr>
            <a:r>
              <a:rPr lang="en-US" sz="1400" dirty="0">
                <a:solidFill>
                  <a:srgbClr val="272525"/>
                </a:solidFill>
                <a:latin typeface="Inter" pitchFamily="34" charset="0"/>
                <a:ea typeface="Inter" pitchFamily="34" charset="-122"/>
                <a:cs typeface="Inter" pitchFamily="34" charset="-120"/>
              </a:rPr>
              <a:t>This index supports data-informed decision-making, helping governments and planners prioritize funding, build resilience, and ensure no vulnerable community is left behind.</a:t>
            </a:r>
            <a:endParaRPr lang="en-US" sz="1400" dirty="0"/>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3"/>
          <p:cNvSpPr txBox="1"/>
          <p:nvPr/>
        </p:nvSpPr>
        <p:spPr>
          <a:xfrm>
            <a:off x="5229440" y="200960"/>
            <a:ext cx="3098880" cy="922080"/>
          </a:xfrm>
          <a:prstGeom prst="rect">
            <a:avLst/>
          </a:prstGeom>
          <a:noFill/>
          <a:ln>
            <a:noFill/>
          </a:ln>
        </p:spPr>
        <p:txBody>
          <a:bodyPr spcFirstLastPara="1" wrap="square" lIns="146280" tIns="146280" rIns="146280" bIns="146280" anchor="t" anchorCtr="0">
            <a:noAutofit/>
          </a:bodyPr>
          <a:lstStyle/>
          <a:p>
            <a:r>
              <a:rPr lang="en" sz="2720">
                <a:solidFill>
                  <a:schemeClr val="dk1"/>
                </a:solidFill>
                <a:latin typeface="Roboto"/>
                <a:ea typeface="Roboto"/>
                <a:cs typeface="Roboto"/>
                <a:sym typeface="Roboto"/>
              </a:rPr>
              <a:t>SOVIARS Index </a:t>
            </a:r>
            <a:endParaRPr sz="2720">
              <a:solidFill>
                <a:schemeClr val="dk1"/>
              </a:solidFill>
              <a:latin typeface="Roboto"/>
              <a:ea typeface="Roboto"/>
              <a:cs typeface="Roboto"/>
              <a:sym typeface="Roboto"/>
            </a:endParaRPr>
          </a:p>
        </p:txBody>
      </p:sp>
      <p:pic>
        <p:nvPicPr>
          <p:cNvPr id="5" name="Picture 4" descr="A graph of red lines&#10;&#10;Description automatically generated with medium confidence">
            <a:extLst>
              <a:ext uri="{FF2B5EF4-FFF2-40B4-BE49-F238E27FC236}">
                <a16:creationId xmlns:a16="http://schemas.microsoft.com/office/drawing/2014/main" id="{E7DB7721-E8DF-626D-B0DC-04B8DC91B5EF}"/>
              </a:ext>
            </a:extLst>
          </p:cNvPr>
          <p:cNvPicPr>
            <a:picLocks noChangeAspect="1"/>
          </p:cNvPicPr>
          <p:nvPr/>
        </p:nvPicPr>
        <p:blipFill>
          <a:blip r:embed="rId3"/>
          <a:stretch>
            <a:fillRect/>
          </a:stretch>
        </p:blipFill>
        <p:spPr>
          <a:xfrm>
            <a:off x="930909" y="1436832"/>
            <a:ext cx="10208145" cy="5761989"/>
          </a:xfrm>
          <a:prstGeom prst="rect">
            <a:avLst/>
          </a:prstGeom>
        </p:spPr>
      </p:pic>
      <p:pic>
        <p:nvPicPr>
          <p:cNvPr id="8" name="Picture 7" descr="A screenshot of a graph&#10;&#10;Description automatically generated">
            <a:extLst>
              <a:ext uri="{FF2B5EF4-FFF2-40B4-BE49-F238E27FC236}">
                <a16:creationId xmlns:a16="http://schemas.microsoft.com/office/drawing/2014/main" id="{6A335CD9-E6C1-F438-F069-43C75C0D3D5B}"/>
              </a:ext>
            </a:extLst>
          </p:cNvPr>
          <p:cNvPicPr>
            <a:picLocks noChangeAspect="1"/>
          </p:cNvPicPr>
          <p:nvPr/>
        </p:nvPicPr>
        <p:blipFill>
          <a:blip r:embed="rId4"/>
          <a:stretch>
            <a:fillRect/>
          </a:stretch>
        </p:blipFill>
        <p:spPr>
          <a:xfrm>
            <a:off x="11521787" y="1928378"/>
            <a:ext cx="2526722" cy="48548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F39110-3187-7CBB-70B0-AB05B39EF5C8}"/>
              </a:ext>
            </a:extLst>
          </p:cNvPr>
          <p:cNvSpPr txBox="1"/>
          <p:nvPr/>
        </p:nvSpPr>
        <p:spPr>
          <a:xfrm>
            <a:off x="850900" y="1177140"/>
            <a:ext cx="11633200" cy="6046271"/>
          </a:xfrm>
          <a:prstGeom prst="rect">
            <a:avLst/>
          </a:prstGeom>
          <a:noFill/>
        </p:spPr>
        <p:txBody>
          <a:bodyPr wrap="square">
            <a:spAutoFit/>
          </a:bodyPr>
          <a:lstStyle/>
          <a:p>
            <a:pPr algn="l">
              <a:lnSpc>
                <a:spcPct val="150000"/>
              </a:lnSpc>
            </a:pPr>
            <a:r>
              <a:rPr lang="en-US" sz="2000" dirty="0">
                <a:solidFill>
                  <a:srgbClr val="000000"/>
                </a:solidFill>
              </a:rPr>
              <a:t>The two logic fields that we have integrated into the dashboard are</a:t>
            </a:r>
          </a:p>
          <a:p>
            <a:pPr algn="l">
              <a:lnSpc>
                <a:spcPct val="150000"/>
              </a:lnSpc>
            </a:pPr>
            <a:r>
              <a:rPr lang="en-US" sz="2000" b="1" dirty="0">
                <a:solidFill>
                  <a:srgbClr val="000000"/>
                </a:solidFill>
              </a:rPr>
              <a:t>1.</a:t>
            </a:r>
            <a:r>
              <a:rPr lang="en-US" sz="2000" b="1" i="0" u="none" strike="noStrike" dirty="0">
                <a:solidFill>
                  <a:srgbClr val="000000"/>
                </a:solidFill>
                <a:effectLst/>
              </a:rPr>
              <a:t> Risk Categories</a:t>
            </a:r>
            <a:endParaRPr lang="en-US" sz="2000" b="0" i="0" u="none" strike="noStrike" dirty="0">
              <a:solidFill>
                <a:srgbClr val="000000"/>
              </a:solidFill>
              <a:effectLst/>
            </a:endParaRPr>
          </a:p>
          <a:p>
            <a:pPr algn="l">
              <a:lnSpc>
                <a:spcPct val="150000"/>
              </a:lnSpc>
              <a:buFont typeface="Arial" panose="020B0604020202020204" pitchFamily="34" charset="0"/>
              <a:buChar char="•"/>
            </a:pPr>
            <a:r>
              <a:rPr lang="en-US" sz="2000" b="1" i="0" u="none" strike="noStrike" dirty="0">
                <a:solidFill>
                  <a:srgbClr val="000000"/>
                </a:solidFill>
                <a:effectLst/>
              </a:rPr>
              <a:t>Adaptive (≤ 0.35):</a:t>
            </a:r>
            <a:r>
              <a:rPr lang="en-US" sz="2000" b="0" i="0" u="none" strike="noStrike" dirty="0">
                <a:solidFill>
                  <a:srgbClr val="000000"/>
                </a:solidFill>
                <a:effectLst/>
              </a:rPr>
              <a:t> Low overall risk</a:t>
            </a:r>
          </a:p>
          <a:p>
            <a:pPr algn="l">
              <a:lnSpc>
                <a:spcPct val="150000"/>
              </a:lnSpc>
              <a:buFont typeface="Arial" panose="020B0604020202020204" pitchFamily="34" charset="0"/>
              <a:buChar char="•"/>
            </a:pPr>
            <a:r>
              <a:rPr lang="en-US" sz="2000" b="1" i="0" u="none" strike="noStrike" dirty="0">
                <a:solidFill>
                  <a:srgbClr val="000000"/>
                </a:solidFill>
                <a:effectLst/>
              </a:rPr>
              <a:t>Vulnerable (0.351–0.50):</a:t>
            </a:r>
            <a:r>
              <a:rPr lang="en-US" sz="2000" b="0" i="0" u="none" strike="noStrike" dirty="0">
                <a:solidFill>
                  <a:srgbClr val="000000"/>
                </a:solidFill>
                <a:effectLst/>
              </a:rPr>
              <a:t> Moderate combined risk</a:t>
            </a:r>
          </a:p>
          <a:p>
            <a:pPr algn="l">
              <a:lnSpc>
                <a:spcPct val="150000"/>
              </a:lnSpc>
              <a:buFont typeface="Arial" panose="020B0604020202020204" pitchFamily="34" charset="0"/>
              <a:buChar char="•"/>
            </a:pPr>
            <a:r>
              <a:rPr lang="en-US" sz="2000" b="1" i="0" u="none" strike="noStrike" dirty="0">
                <a:solidFill>
                  <a:srgbClr val="000000"/>
                </a:solidFill>
                <a:effectLst/>
              </a:rPr>
              <a:t>Highly At-Risk (&gt; 0.50):</a:t>
            </a:r>
            <a:r>
              <a:rPr lang="en-US" sz="2000" b="0" i="0" u="none" strike="noStrike" dirty="0">
                <a:solidFill>
                  <a:srgbClr val="000000"/>
                </a:solidFill>
                <a:effectLst/>
              </a:rPr>
              <a:t> High social + environmental vulnerability</a:t>
            </a:r>
          </a:p>
          <a:p>
            <a:pPr marL="0" indent="0" algn="l">
              <a:lnSpc>
                <a:spcPct val="150000"/>
              </a:lnSpc>
            </a:pPr>
            <a:endParaRPr lang="en-US" sz="2000" b="0" i="0" u="none" strike="noStrike" dirty="0">
              <a:solidFill>
                <a:srgbClr val="000000"/>
              </a:solidFill>
              <a:effectLst/>
            </a:endParaRPr>
          </a:p>
          <a:p>
            <a:pPr algn="l">
              <a:lnSpc>
                <a:spcPct val="150000"/>
              </a:lnSpc>
            </a:pPr>
            <a:r>
              <a:rPr lang="en-US" sz="2000" b="1" dirty="0">
                <a:solidFill>
                  <a:srgbClr val="000000"/>
                </a:solidFill>
              </a:rPr>
              <a:t>2.</a:t>
            </a:r>
            <a:r>
              <a:rPr lang="en-US" sz="2000" b="1" i="0" u="none" strike="noStrike" dirty="0">
                <a:solidFill>
                  <a:srgbClr val="000000"/>
                </a:solidFill>
                <a:effectLst/>
              </a:rPr>
              <a:t>Adaptation Insight (Definition + Highlights)</a:t>
            </a:r>
            <a:r>
              <a:rPr lang="en-US" sz="2000" b="0" i="0" u="none" strike="noStrike" dirty="0">
                <a:solidFill>
                  <a:srgbClr val="000000"/>
                </a:solidFill>
                <a:effectLst/>
              </a:rPr>
              <a:t> </a:t>
            </a:r>
            <a:r>
              <a:rPr lang="en-US" sz="2000" b="1" i="0" u="none" strike="noStrike" dirty="0">
                <a:solidFill>
                  <a:srgbClr val="000000"/>
                </a:solidFill>
                <a:effectLst/>
              </a:rPr>
              <a:t>Definition:</a:t>
            </a:r>
            <a:endParaRPr lang="en-US" sz="2000" b="0" i="0" u="none" strike="noStrike" dirty="0">
              <a:solidFill>
                <a:srgbClr val="000000"/>
              </a:solidFill>
              <a:effectLst/>
            </a:endParaRPr>
          </a:p>
          <a:p>
            <a:pPr>
              <a:lnSpc>
                <a:spcPct val="150000"/>
              </a:lnSpc>
              <a:buFont typeface="Arial" panose="020B0604020202020204" pitchFamily="34" charset="0"/>
              <a:buChar char="•"/>
            </a:pPr>
            <a:r>
              <a:rPr lang="en-US" sz="2000" dirty="0">
                <a:solidFill>
                  <a:srgbClr val="000000"/>
                </a:solidFill>
              </a:rPr>
              <a:t>Adaptation Insight offers a brief explanation of the underlying cause of a </a:t>
            </a:r>
          </a:p>
          <a:p>
            <a:pPr>
              <a:lnSpc>
                <a:spcPct val="150000"/>
              </a:lnSpc>
            </a:pPr>
            <a:r>
              <a:rPr lang="en-US" sz="2000" dirty="0">
                <a:solidFill>
                  <a:srgbClr val="000000"/>
                </a:solidFill>
              </a:rPr>
              <a:t>municipality’s risk and guides the type of action that might be appropriate</a:t>
            </a:r>
            <a:r>
              <a:rPr lang="en-US" sz="2000" dirty="0"/>
              <a:t>.</a:t>
            </a:r>
          </a:p>
          <a:p>
            <a:pPr algn="l">
              <a:lnSpc>
                <a:spcPct val="150000"/>
              </a:lnSpc>
            </a:pPr>
            <a:r>
              <a:rPr lang="en-US" sz="2000" b="1" i="0" u="none" strike="noStrike" dirty="0">
                <a:solidFill>
                  <a:srgbClr val="000000"/>
                </a:solidFill>
                <a:effectLst/>
              </a:rPr>
              <a:t>Examples:</a:t>
            </a:r>
            <a:endParaRPr lang="en-US" sz="2000" b="0" i="0" u="none" strike="noStrike" dirty="0">
              <a:solidFill>
                <a:srgbClr val="000000"/>
              </a:solidFill>
              <a:effectLst/>
            </a:endParaRPr>
          </a:p>
          <a:p>
            <a:pPr algn="l">
              <a:lnSpc>
                <a:spcPct val="150000"/>
              </a:lnSpc>
              <a:buFont typeface="Arial" panose="020B0604020202020204" pitchFamily="34" charset="0"/>
              <a:buChar char="•"/>
            </a:pPr>
            <a:r>
              <a:rPr lang="en-US" sz="2000" b="0" i="0" u="none" strike="noStrike" dirty="0">
                <a:solidFill>
                  <a:srgbClr val="000000"/>
                </a:solidFill>
                <a:effectLst/>
              </a:rPr>
              <a:t>Indicates whether risk is driven by social or physical conditions</a:t>
            </a:r>
          </a:p>
          <a:p>
            <a:pPr algn="l">
              <a:lnSpc>
                <a:spcPct val="150000"/>
              </a:lnSpc>
              <a:buFont typeface="Arial" panose="020B0604020202020204" pitchFamily="34" charset="0"/>
              <a:buChar char="•"/>
            </a:pPr>
            <a:r>
              <a:rPr lang="en-US" sz="2000" b="0" i="0" u="none" strike="noStrike" dirty="0">
                <a:solidFill>
                  <a:srgbClr val="000000"/>
                </a:solidFill>
                <a:effectLst/>
              </a:rPr>
              <a:t>Helps guide interventions like infrastructure investment or social programming</a:t>
            </a:r>
          </a:p>
          <a:p>
            <a:pPr algn="l">
              <a:lnSpc>
                <a:spcPct val="150000"/>
              </a:lnSpc>
              <a:buFont typeface="Arial" panose="020B0604020202020204" pitchFamily="34" charset="0"/>
              <a:buChar char="•"/>
            </a:pPr>
            <a:r>
              <a:rPr lang="en-US" sz="2000" b="0" i="0" u="none" strike="noStrike" dirty="0">
                <a:solidFill>
                  <a:srgbClr val="000000"/>
                </a:solidFill>
                <a:effectLst/>
              </a:rPr>
              <a:t>Provides context without revealing technical calculations</a:t>
            </a:r>
          </a:p>
        </p:txBody>
      </p:sp>
      <p:sp>
        <p:nvSpPr>
          <p:cNvPr id="4" name="TextBox 3">
            <a:extLst>
              <a:ext uri="{FF2B5EF4-FFF2-40B4-BE49-F238E27FC236}">
                <a16:creationId xmlns:a16="http://schemas.microsoft.com/office/drawing/2014/main" id="{04B76CD7-38BB-9B48-B67F-893F9404337D}"/>
              </a:ext>
            </a:extLst>
          </p:cNvPr>
          <p:cNvSpPr txBox="1"/>
          <p:nvPr/>
        </p:nvSpPr>
        <p:spPr>
          <a:xfrm>
            <a:off x="2997200" y="469900"/>
            <a:ext cx="9379940"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RISK CATEGORIZATION AND ADAPTION INSIGHTS TOOL TIP</a:t>
            </a:r>
            <a:endParaRPr lang="en-US" sz="2400" b="1" dirty="0">
              <a:latin typeface="Times New Roman" panose="02020603050405020304" pitchFamily="18" charset="0"/>
              <a:cs typeface="Times New Roman" panose="02020603050405020304" pitchFamily="18" charset="0"/>
            </a:endParaRPr>
          </a:p>
        </p:txBody>
      </p:sp>
      <p:pic>
        <p:nvPicPr>
          <p:cNvPr id="14" name="Picture 13" descr="A group of people looking at a presentation&#10;&#10;Description automatically generated">
            <a:extLst>
              <a:ext uri="{FF2B5EF4-FFF2-40B4-BE49-F238E27FC236}">
                <a16:creationId xmlns:a16="http://schemas.microsoft.com/office/drawing/2014/main" id="{28A5F964-CF27-FFB1-A861-40135EA4ACB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98" t="15883" r="9412" b="-513"/>
          <a:stretch/>
        </p:blipFill>
        <p:spPr>
          <a:xfrm>
            <a:off x="8711738" y="2143927"/>
            <a:ext cx="5918662" cy="4112696"/>
          </a:xfrm>
          <a:prstGeom prst="rect">
            <a:avLst/>
          </a:prstGeom>
        </p:spPr>
      </p:pic>
    </p:spTree>
    <p:extLst>
      <p:ext uri="{BB962C8B-B14F-4D97-AF65-F5344CB8AC3E}">
        <p14:creationId xmlns:p14="http://schemas.microsoft.com/office/powerpoint/2010/main" val="245686400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157564" y="2829"/>
            <a:ext cx="2251984" cy="2119211"/>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84635" y="7240399"/>
            <a:ext cx="774442" cy="77444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2123" y="6865329"/>
            <a:ext cx="2714358" cy="136426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528E99-1DB2-C099-28E5-0F5C9E47E93A}"/>
              </a:ext>
            </a:extLst>
          </p:cNvPr>
          <p:cNvSpPr txBox="1"/>
          <p:nvPr/>
        </p:nvSpPr>
        <p:spPr>
          <a:xfrm>
            <a:off x="6400800" y="228299"/>
            <a:ext cx="1955800" cy="461665"/>
          </a:xfrm>
          <a:prstGeom prst="rect">
            <a:avLst/>
          </a:prstGeom>
          <a:noFill/>
        </p:spPr>
        <p:txBody>
          <a:bodyPr wrap="square" rtlCol="0">
            <a:spAutoFit/>
          </a:bodyPr>
          <a:lstStyle/>
          <a:p>
            <a:r>
              <a:rPr lang="en" sz="2400" b="1" dirty="0">
                <a:solidFill>
                  <a:schemeClr val="dk1"/>
                </a:solidFill>
                <a:latin typeface="Times New Roman" panose="02020603050405020304" pitchFamily="18" charset="0"/>
                <a:ea typeface="Roboto"/>
                <a:cs typeface="Times New Roman" panose="02020603050405020304" pitchFamily="18" charset="0"/>
                <a:sym typeface="Roboto"/>
              </a:rPr>
              <a:t>Dashboard</a:t>
            </a:r>
            <a:endParaRPr lang="en-US" sz="2400" dirty="0"/>
          </a:p>
        </p:txBody>
      </p:sp>
      <p:pic>
        <p:nvPicPr>
          <p:cNvPr id="4" name="Dashboard Demo  final.mp4">
            <a:hlinkClick r:id="" action="ppaction://media"/>
            <a:extLst>
              <a:ext uri="{FF2B5EF4-FFF2-40B4-BE49-F238E27FC236}">
                <a16:creationId xmlns:a16="http://schemas.microsoft.com/office/drawing/2014/main" id="{DCF6F2EB-55BE-9087-A140-109E3B4A1F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569"/>
          <a:stretch/>
        </p:blipFill>
        <p:spPr>
          <a:xfrm>
            <a:off x="889146" y="868761"/>
            <a:ext cx="12852107" cy="6686531"/>
          </a:xfrm>
          <a:prstGeom prst="rect">
            <a:avLst/>
          </a:prstGeom>
        </p:spPr>
      </p:pic>
    </p:spTree>
    <p:extLst>
      <p:ext uri="{BB962C8B-B14F-4D97-AF65-F5344CB8AC3E}">
        <p14:creationId xmlns:p14="http://schemas.microsoft.com/office/powerpoint/2010/main" val="8294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73418"/>
            <a:ext cx="781169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Insights from the Dashboard</a:t>
            </a:r>
            <a:endParaRPr lang="en-US" sz="4650" dirty="0"/>
          </a:p>
        </p:txBody>
      </p:sp>
      <p:sp>
        <p:nvSpPr>
          <p:cNvPr id="3" name="Text 1"/>
          <p:cNvSpPr/>
          <p:nvPr/>
        </p:nvSpPr>
        <p:spPr>
          <a:xfrm>
            <a:off x="793790" y="1667153"/>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1</a:t>
            </a:r>
            <a:endParaRPr lang="en-US" sz="5850" dirty="0"/>
          </a:p>
        </p:txBody>
      </p:sp>
      <p:sp>
        <p:nvSpPr>
          <p:cNvPr id="4" name="Text 2"/>
          <p:cNvSpPr/>
          <p:nvPr/>
        </p:nvSpPr>
        <p:spPr>
          <a:xfrm>
            <a:off x="1239083" y="2698948"/>
            <a:ext cx="3230166" cy="372070"/>
          </a:xfrm>
          <a:prstGeom prst="rect">
            <a:avLst/>
          </a:prstGeom>
          <a:noFill/>
          <a:ln/>
        </p:spPr>
        <p:txBody>
          <a:bodyPr wrap="none" lIns="0" tIns="0" rIns="0" bIns="0" rtlCol="0" anchor="t"/>
          <a:lstStyle/>
          <a:p>
            <a:pPr marL="0" indent="0" algn="ctr">
              <a:lnSpc>
                <a:spcPts val="2900"/>
              </a:lnSpc>
              <a:buNone/>
            </a:pPr>
            <a:r>
              <a:rPr lang="en-US" sz="2300" b="1" dirty="0" err="1">
                <a:solidFill>
                  <a:srgbClr val="272525"/>
                </a:solidFill>
                <a:latin typeface="Petrona Bold" pitchFamily="34" charset="0"/>
                <a:ea typeface="Petrona Bold" pitchFamily="34" charset="-122"/>
                <a:cs typeface="Petrona Bold" pitchFamily="34" charset="-120"/>
              </a:rPr>
              <a:t>Guanica</a:t>
            </a:r>
            <a:r>
              <a:rPr lang="en-US" sz="2300" b="1" dirty="0">
                <a:solidFill>
                  <a:srgbClr val="272525"/>
                </a:solidFill>
                <a:latin typeface="Petrona Bold" pitchFamily="34" charset="0"/>
                <a:ea typeface="Petrona Bold" pitchFamily="34" charset="-122"/>
                <a:cs typeface="Petrona Bold" pitchFamily="34" charset="-120"/>
              </a:rPr>
              <a:t>  at Critical Risk</a:t>
            </a:r>
            <a:endParaRPr lang="en-US" sz="2300" dirty="0"/>
          </a:p>
        </p:txBody>
      </p:sp>
      <p:sp>
        <p:nvSpPr>
          <p:cNvPr id="5" name="Text 3"/>
          <p:cNvSpPr/>
          <p:nvPr/>
        </p:nvSpPr>
        <p:spPr>
          <a:xfrm>
            <a:off x="793790" y="3207107"/>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Appears in the top 3 for SoVI, VRS, and SOVIARS</a:t>
            </a:r>
            <a:endParaRPr lang="en-US" sz="1750" dirty="0"/>
          </a:p>
        </p:txBody>
      </p:sp>
      <p:sp>
        <p:nvSpPr>
          <p:cNvPr id="6" name="Text 4"/>
          <p:cNvSpPr/>
          <p:nvPr/>
        </p:nvSpPr>
        <p:spPr>
          <a:xfrm>
            <a:off x="5254704" y="1667153"/>
            <a:ext cx="4120872"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2</a:t>
            </a:r>
            <a:endParaRPr lang="en-US" sz="5850" dirty="0"/>
          </a:p>
        </p:txBody>
      </p:sp>
      <p:sp>
        <p:nvSpPr>
          <p:cNvPr id="7" name="Text 5"/>
          <p:cNvSpPr/>
          <p:nvPr/>
        </p:nvSpPr>
        <p:spPr>
          <a:xfrm>
            <a:off x="5826562" y="2698948"/>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Varied Risk Profiles</a:t>
            </a:r>
            <a:endParaRPr lang="en-US" sz="2300" dirty="0"/>
          </a:p>
        </p:txBody>
      </p:sp>
      <p:sp>
        <p:nvSpPr>
          <p:cNvPr id="8" name="Text 6"/>
          <p:cNvSpPr/>
          <p:nvPr/>
        </p:nvSpPr>
        <p:spPr>
          <a:xfrm>
            <a:off x="5254704" y="3207107"/>
            <a:ext cx="4120872"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Vieques and Loiza: High physical exposure, but lower social vulnerability</a:t>
            </a:r>
            <a:endParaRPr lang="en-US" sz="1750" dirty="0"/>
          </a:p>
        </p:txBody>
      </p:sp>
      <p:sp>
        <p:nvSpPr>
          <p:cNvPr id="9" name="Text 7"/>
          <p:cNvSpPr/>
          <p:nvPr/>
        </p:nvSpPr>
        <p:spPr>
          <a:xfrm>
            <a:off x="9715738" y="1667153"/>
            <a:ext cx="4120753"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3</a:t>
            </a:r>
            <a:endParaRPr lang="en-US" sz="5850" dirty="0"/>
          </a:p>
        </p:txBody>
      </p:sp>
      <p:sp>
        <p:nvSpPr>
          <p:cNvPr id="10" name="Text 8"/>
          <p:cNvSpPr/>
          <p:nvPr/>
        </p:nvSpPr>
        <p:spPr>
          <a:xfrm>
            <a:off x="10287594" y="2484696"/>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Risk Classification+</a:t>
            </a:r>
          </a:p>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Recommendation</a:t>
            </a:r>
            <a:endParaRPr lang="en-US" sz="2300" dirty="0"/>
          </a:p>
        </p:txBody>
      </p:sp>
      <p:sp>
        <p:nvSpPr>
          <p:cNvPr id="11" name="Text 9"/>
          <p:cNvSpPr/>
          <p:nvPr/>
        </p:nvSpPr>
        <p:spPr>
          <a:xfrm>
            <a:off x="9715738" y="3207107"/>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SOVIARS color-coded map  offers a clear guide for resource prioritization and foremost action to be taken.</a:t>
            </a:r>
            <a:endParaRPr lang="en-US" sz="1750" dirty="0"/>
          </a:p>
        </p:txBody>
      </p:sp>
      <p:sp>
        <p:nvSpPr>
          <p:cNvPr id="12" name="Text 10"/>
          <p:cNvSpPr/>
          <p:nvPr/>
        </p:nvSpPr>
        <p:spPr>
          <a:xfrm>
            <a:off x="793790" y="46779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 Guanica is at critical risk across all dimensions - High vulnerability + high exposure = critical for urgent adaptation planning. Guanica ranks top in all indices — a high priority for multi-layered intervention.</a:t>
            </a:r>
            <a:endParaRPr lang="en-US" sz="1750" dirty="0"/>
          </a:p>
        </p:txBody>
      </p:sp>
      <p:sp>
        <p:nvSpPr>
          <p:cNvPr id="13" name="Text 11"/>
          <p:cNvSpPr/>
          <p:nvPr/>
        </p:nvSpPr>
        <p:spPr>
          <a:xfrm>
            <a:off x="781090" y="55192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 Not all high-risk areas are socially vulnerable - These areas face geographic threats more than socioeconomic ones.</a:t>
            </a:r>
            <a:endParaRPr lang="en-US" sz="1750" dirty="0"/>
          </a:p>
        </p:txBody>
      </p:sp>
      <p:sp>
        <p:nvSpPr>
          <p:cNvPr id="14" name="Text 12"/>
          <p:cNvSpPr/>
          <p:nvPr/>
        </p:nvSpPr>
        <p:spPr>
          <a:xfrm>
            <a:off x="767176" y="603190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3. SOVIARS Map Categorization (Red-Yellow-Green) - Offers a clear risk-based classification.</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Highly At-Risk zones need immediate attention. </a:t>
            </a:r>
          </a:p>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 🟡</a:t>
            </a:r>
            <a:r>
              <a:rPr lang="en-US" sz="1750" dirty="0">
                <a:solidFill>
                  <a:srgbClr val="272525"/>
                </a:solidFill>
                <a:latin typeface="Inter" pitchFamily="34" charset="0"/>
                <a:ea typeface="Inter" pitchFamily="34" charset="-122"/>
                <a:cs typeface="Inter" pitchFamily="34" charset="-120"/>
              </a:rPr>
              <a:t> Vulnerable zones should be monitored closely.</a:t>
            </a:r>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Adaptive zones are relatively resilient.</a:t>
            </a:r>
            <a:endParaRPr lang="en-US" sz="1750" dirty="0"/>
          </a:p>
        </p:txBody>
      </p:sp>
      <p:sp>
        <p:nvSpPr>
          <p:cNvPr id="18" name="Rounded Rectangle 17">
            <a:extLst>
              <a:ext uri="{FF2B5EF4-FFF2-40B4-BE49-F238E27FC236}">
                <a16:creationId xmlns:a16="http://schemas.microsoft.com/office/drawing/2014/main" id="{71A01B89-0D84-DC24-2D44-79E3C9395B52}"/>
              </a:ext>
            </a:extLst>
          </p:cNvPr>
          <p:cNvSpPr/>
          <p:nvPr/>
        </p:nvSpPr>
        <p:spPr>
          <a:xfrm>
            <a:off x="975492" y="1494484"/>
            <a:ext cx="3939051" cy="2798366"/>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BAFDD1FF-BC3B-A2CE-63DB-7C9E7A4F681F}"/>
              </a:ext>
            </a:extLst>
          </p:cNvPr>
          <p:cNvSpPr/>
          <p:nvPr/>
        </p:nvSpPr>
        <p:spPr>
          <a:xfrm>
            <a:off x="5235837" y="1497449"/>
            <a:ext cx="4139739" cy="2798366"/>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CB41C97-E2A4-40BE-C46B-597F2F430498}"/>
              </a:ext>
            </a:extLst>
          </p:cNvPr>
          <p:cNvSpPr/>
          <p:nvPr/>
        </p:nvSpPr>
        <p:spPr>
          <a:xfrm>
            <a:off x="9670258" y="1497449"/>
            <a:ext cx="4139739" cy="2798366"/>
          </a:xfrm>
          <a:prstGeom prst="roundRect">
            <a:avLst/>
          </a:pr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D071BB-C14A-34EF-4367-2239F7905CD3}"/>
              </a:ext>
            </a:extLst>
          </p:cNvPr>
          <p:cNvSpPr txBox="1"/>
          <p:nvPr/>
        </p:nvSpPr>
        <p:spPr>
          <a:xfrm>
            <a:off x="767176" y="7553138"/>
            <a:ext cx="9398727" cy="369332"/>
          </a:xfrm>
          <a:prstGeom prst="rect">
            <a:avLst/>
          </a:prstGeom>
          <a:noFill/>
        </p:spPr>
        <p:txBody>
          <a:bodyPr wrap="none" rtlCol="0">
            <a:spAutoFit/>
          </a:bodyPr>
          <a:lstStyle/>
          <a:p>
            <a:r>
              <a:rPr lang="en-US" sz="1800" dirty="0">
                <a:solidFill>
                  <a:srgbClr val="272525"/>
                </a:solidFill>
                <a:latin typeface="Inter" pitchFamily="34" charset="0"/>
                <a:ea typeface="Inter" pitchFamily="34" charset="-122"/>
                <a:cs typeface="Inter" pitchFamily="34" charset="-120"/>
              </a:rPr>
              <a:t>Recommendation filed suggests what type of intervention may be most </a:t>
            </a:r>
            <a:r>
              <a:rPr lang="en-US" sz="1800" dirty="0" err="1">
                <a:solidFill>
                  <a:srgbClr val="272525"/>
                </a:solidFill>
                <a:latin typeface="Inter" pitchFamily="34" charset="0"/>
                <a:ea typeface="Inter" pitchFamily="34" charset="-122"/>
                <a:cs typeface="Inter" pitchFamily="34" charset="-120"/>
              </a:rPr>
              <a:t>appriopriate</a:t>
            </a:r>
            <a:r>
              <a:rPr lang="en-US" sz="1800" dirty="0">
                <a:solidFill>
                  <a:srgbClr val="272525"/>
                </a:solidFill>
                <a:latin typeface="Inter" pitchFamily="34" charset="0"/>
                <a:ea typeface="Inter" pitchFamily="34" charset="-122"/>
                <a:cs typeface="Inter" pitchFamily="34" charset="-120"/>
              </a:rPr>
              <a:t>.</a:t>
            </a:r>
            <a:endParaRPr lang="en-US"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0"/>
          <p:cNvSpPr txBox="1"/>
          <p:nvPr/>
        </p:nvSpPr>
        <p:spPr>
          <a:xfrm>
            <a:off x="4579967" y="340578"/>
            <a:ext cx="5470467" cy="1008960"/>
          </a:xfrm>
          <a:prstGeom prst="rect">
            <a:avLst/>
          </a:prstGeom>
          <a:noFill/>
          <a:ln>
            <a:noFill/>
          </a:ln>
        </p:spPr>
        <p:txBody>
          <a:bodyPr spcFirstLastPara="1" wrap="square" lIns="146280" tIns="146280" rIns="146280" bIns="146280" anchor="t" anchorCtr="0">
            <a:noAutofit/>
          </a:bodyPr>
          <a:lstStyle/>
          <a:p>
            <a:r>
              <a:rPr lang="en" sz="3840" b="1" dirty="0">
                <a:solidFill>
                  <a:schemeClr val="dk1"/>
                </a:solidFill>
                <a:latin typeface="Times New Roman" panose="02020603050405020304" pitchFamily="18" charset="0"/>
                <a:ea typeface="Roboto"/>
                <a:cs typeface="Times New Roman" panose="02020603050405020304" pitchFamily="18" charset="0"/>
                <a:sym typeface="Roboto"/>
              </a:rPr>
              <a:t>Future Work/Scope</a:t>
            </a:r>
            <a:endParaRPr sz="3840" b="1" dirty="0">
              <a:solidFill>
                <a:schemeClr val="dk1"/>
              </a:solidFill>
              <a:latin typeface="Times New Roman" panose="02020603050405020304" pitchFamily="18" charset="0"/>
              <a:ea typeface="Roboto"/>
              <a:cs typeface="Times New Roman" panose="02020603050405020304" pitchFamily="18" charset="0"/>
              <a:sym typeface="Roboto"/>
            </a:endParaRPr>
          </a:p>
        </p:txBody>
      </p:sp>
      <p:graphicFrame>
        <p:nvGraphicFramePr>
          <p:cNvPr id="3" name="Diagram 2">
            <a:extLst>
              <a:ext uri="{FF2B5EF4-FFF2-40B4-BE49-F238E27FC236}">
                <a16:creationId xmlns:a16="http://schemas.microsoft.com/office/drawing/2014/main" id="{BD1B31ED-11F6-448E-2C58-662CFBCB84D3}"/>
              </a:ext>
            </a:extLst>
          </p:cNvPr>
          <p:cNvGraphicFramePr/>
          <p:nvPr>
            <p:extLst>
              <p:ext uri="{D42A27DB-BD31-4B8C-83A1-F6EECF244321}">
                <p14:modId xmlns:p14="http://schemas.microsoft.com/office/powerpoint/2010/main" val="4024978213"/>
              </p:ext>
            </p:extLst>
          </p:nvPr>
        </p:nvGraphicFramePr>
        <p:xfrm>
          <a:off x="2691271" y="1349538"/>
          <a:ext cx="11487573"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dart board with darts in the center&#10;&#10;Description automatically generated">
            <a:extLst>
              <a:ext uri="{FF2B5EF4-FFF2-40B4-BE49-F238E27FC236}">
                <a16:creationId xmlns:a16="http://schemas.microsoft.com/office/drawing/2014/main" id="{C01C4BA5-9B0D-4D69-BE56-58DF3A3C5B0C}"/>
              </a:ext>
            </a:extLst>
          </p:cNvPr>
          <p:cNvPicPr>
            <a:picLocks noChangeAspect="1"/>
          </p:cNvPicPr>
          <p:nvPr/>
        </p:nvPicPr>
        <p:blipFill>
          <a:blip r:embed="rId8"/>
          <a:stretch>
            <a:fillRect/>
          </a:stretch>
        </p:blipFill>
        <p:spPr>
          <a:xfrm>
            <a:off x="288997" y="3232008"/>
            <a:ext cx="2973106" cy="2782710"/>
          </a:xfrm>
          <a:prstGeom prst="rect">
            <a:avLst/>
          </a:prstGeom>
        </p:spPr>
      </p:pic>
      <p:sp>
        <p:nvSpPr>
          <p:cNvPr id="9" name="Oval 8">
            <a:extLst>
              <a:ext uri="{FF2B5EF4-FFF2-40B4-BE49-F238E27FC236}">
                <a16:creationId xmlns:a16="http://schemas.microsoft.com/office/drawing/2014/main" id="{2B936D01-6B76-17A0-6751-7196F9777B74}"/>
              </a:ext>
            </a:extLst>
          </p:cNvPr>
          <p:cNvSpPr/>
          <p:nvPr/>
        </p:nvSpPr>
        <p:spPr>
          <a:xfrm>
            <a:off x="2889612" y="3074327"/>
            <a:ext cx="485346" cy="48286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80"/>
          </a:p>
        </p:txBody>
      </p:sp>
      <p:sp>
        <p:nvSpPr>
          <p:cNvPr id="10" name="Oval 9">
            <a:extLst>
              <a:ext uri="{FF2B5EF4-FFF2-40B4-BE49-F238E27FC236}">
                <a16:creationId xmlns:a16="http://schemas.microsoft.com/office/drawing/2014/main" id="{7C382658-35AE-D495-4297-DD2BDBCDCF90}"/>
              </a:ext>
            </a:extLst>
          </p:cNvPr>
          <p:cNvSpPr/>
          <p:nvPr/>
        </p:nvSpPr>
        <p:spPr>
          <a:xfrm>
            <a:off x="2889612" y="5793542"/>
            <a:ext cx="485346" cy="37885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8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1"/>
        <p:cNvGrpSpPr/>
        <p:nvPr/>
      </p:nvGrpSpPr>
      <p:grpSpPr>
        <a:xfrm>
          <a:off x="0" y="0"/>
          <a:ext cx="0" cy="0"/>
          <a:chOff x="0" y="0"/>
          <a:chExt cx="0" cy="0"/>
        </a:xfrm>
      </p:grpSpPr>
      <p:sp>
        <p:nvSpPr>
          <p:cNvPr id="548" name="Rectangle 54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16268" cy="8229600"/>
          </a:xfrm>
          <a:prstGeom prst="rect">
            <a:avLst/>
          </a:prstGeom>
          <a:solidFill>
            <a:srgbClr val="304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Google Shape;543;p51"/>
          <p:cNvSpPr txBox="1">
            <a:spLocks noGrp="1"/>
          </p:cNvSpPr>
          <p:nvPr>
            <p:ph type="title" idx="4294967295"/>
          </p:nvPr>
        </p:nvSpPr>
        <p:spPr>
          <a:xfrm>
            <a:off x="768096" y="2489235"/>
            <a:ext cx="3302824" cy="3251130"/>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Libre Baskerville"/>
              <a:buNone/>
              <a:defRPr sz="5600" b="0" i="0" u="none" strike="noStrike" cap="none">
                <a:solidFill>
                  <a:schemeClr val="dk1"/>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2pPr>
            <a:lvl3pPr marR="0" lvl="2"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3pPr>
            <a:lvl4pPr marR="0" lvl="3"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4pPr>
            <a:lvl5pPr marR="0" lvl="4"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5pPr>
            <a:lvl6pPr marR="0" lvl="5"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6pPr>
            <a:lvl7pPr marR="0" lvl="6"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7pPr>
            <a:lvl8pPr marR="0" lvl="7"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8pPr>
            <a:lvl9pPr marR="0" lvl="8" algn="l" rtl="0">
              <a:lnSpc>
                <a:spcPct val="100000"/>
              </a:lnSpc>
              <a:spcBef>
                <a:spcPts val="0"/>
              </a:spcBef>
              <a:spcAft>
                <a:spcPts val="0"/>
              </a:spcAft>
              <a:buClr>
                <a:srgbClr val="000000"/>
              </a:buClr>
              <a:buSzPts val="1400"/>
              <a:buFont typeface="Libre Baskerville"/>
              <a:buNone/>
              <a:defRPr sz="1400" b="0" i="0" u="none" strike="noStrike" cap="none">
                <a:solidFill>
                  <a:srgbClr val="000000"/>
                </a:solidFill>
                <a:latin typeface="Libre Baskerville"/>
                <a:ea typeface="Libre Baskerville"/>
                <a:cs typeface="Libre Baskerville"/>
                <a:sym typeface="Libre Baskerville"/>
              </a:defRPr>
            </a:lvl9pPr>
          </a:lstStyle>
          <a:p>
            <a:pPr algn="ctr">
              <a:lnSpc>
                <a:spcPct val="90000"/>
              </a:lnSpc>
              <a:spcBef>
                <a:spcPct val="0"/>
              </a:spcBef>
            </a:pPr>
            <a:r>
              <a:rPr lang="en-US" sz="3100" kern="1200">
                <a:solidFill>
                  <a:srgbClr val="FFFFFF"/>
                </a:solidFill>
                <a:latin typeface="+mj-lt"/>
                <a:ea typeface="+mj-ea"/>
                <a:cs typeface="+mj-cs"/>
              </a:rPr>
              <a:t>Team Members</a:t>
            </a:r>
          </a:p>
        </p:txBody>
      </p:sp>
      <p:graphicFrame>
        <p:nvGraphicFramePr>
          <p:cNvPr id="2" name="Diagram 1">
            <a:extLst>
              <a:ext uri="{FF2B5EF4-FFF2-40B4-BE49-F238E27FC236}">
                <a16:creationId xmlns:a16="http://schemas.microsoft.com/office/drawing/2014/main" id="{FA45A5DA-04FA-8700-5D10-E0CDAC17B400}"/>
              </a:ext>
            </a:extLst>
          </p:cNvPr>
          <p:cNvGraphicFramePr/>
          <p:nvPr>
            <p:extLst>
              <p:ext uri="{D42A27DB-BD31-4B8C-83A1-F6EECF244321}">
                <p14:modId xmlns:p14="http://schemas.microsoft.com/office/powerpoint/2010/main" val="3223290969"/>
              </p:ext>
            </p:extLst>
          </p:nvPr>
        </p:nvGraphicFramePr>
        <p:xfrm>
          <a:off x="4169664" y="1105593"/>
          <a:ext cx="969264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36B686-4359-3CFF-31F3-66EEBA3993AF}"/>
              </a:ext>
            </a:extLst>
          </p:cNvPr>
          <p:cNvSpPr txBox="1"/>
          <p:nvPr/>
        </p:nvSpPr>
        <p:spPr>
          <a:xfrm>
            <a:off x="5384800" y="533400"/>
            <a:ext cx="3416300" cy="523220"/>
          </a:xfrm>
          <a:prstGeom prst="rect">
            <a:avLst/>
          </a:prstGeom>
          <a:noFill/>
        </p:spPr>
        <p:txBody>
          <a:bodyPr wrap="square" rtlCol="0">
            <a:spAutoFit/>
          </a:bodyPr>
          <a:lstStyle/>
          <a:p>
            <a:r>
              <a:rPr lang="en-US" sz="2800" b="1" dirty="0"/>
              <a:t>Preparedness Index</a:t>
            </a:r>
          </a:p>
        </p:txBody>
      </p:sp>
      <p:sp>
        <p:nvSpPr>
          <p:cNvPr id="3" name="TextBox 2">
            <a:extLst>
              <a:ext uri="{FF2B5EF4-FFF2-40B4-BE49-F238E27FC236}">
                <a16:creationId xmlns:a16="http://schemas.microsoft.com/office/drawing/2014/main" id="{3C818D9C-A248-3F84-ECE7-1A11892F41E5}"/>
              </a:ext>
            </a:extLst>
          </p:cNvPr>
          <p:cNvSpPr txBox="1"/>
          <p:nvPr/>
        </p:nvSpPr>
        <p:spPr>
          <a:xfrm>
            <a:off x="762000" y="1295400"/>
            <a:ext cx="13519983" cy="1711366"/>
          </a:xfrm>
          <a:prstGeom prst="rect">
            <a:avLst/>
          </a:prstGeom>
          <a:noFill/>
        </p:spPr>
        <p:txBody>
          <a:bodyPr wrap="none" rtlCol="0">
            <a:spAutoFit/>
          </a:bodyPr>
          <a:lstStyle/>
          <a:p>
            <a:pPr>
              <a:lnSpc>
                <a:spcPct val="150000"/>
              </a:lnSpc>
            </a:pPr>
            <a:r>
              <a:rPr lang="en-US" dirty="0"/>
              <a:t>The Readiness Index evaluates a community’s capacity to respond to and recover from coastal hazards like sea level rise, storms, and flooding. </a:t>
            </a:r>
          </a:p>
          <a:p>
            <a:pPr>
              <a:lnSpc>
                <a:spcPct val="150000"/>
              </a:lnSpc>
            </a:pPr>
            <a:r>
              <a:rPr lang="en-US" dirty="0"/>
              <a:t>In Puerto Rico, it captures the availability and accessibility of critical infrastructure—such as shelters, schools, community centers, </a:t>
            </a:r>
          </a:p>
          <a:p>
            <a:pPr>
              <a:lnSpc>
                <a:spcPct val="150000"/>
              </a:lnSpc>
            </a:pPr>
            <a:r>
              <a:rPr lang="en-US" dirty="0"/>
              <a:t>transportation hubs, and government buildings. This index helps identify how well-equipped each municipality or sub-region is to support </a:t>
            </a:r>
          </a:p>
          <a:p>
            <a:pPr>
              <a:lnSpc>
                <a:spcPct val="150000"/>
              </a:lnSpc>
            </a:pPr>
            <a:r>
              <a:rPr lang="en-US" dirty="0"/>
              <a:t>emergency response and long-term resilience.</a:t>
            </a:r>
          </a:p>
        </p:txBody>
      </p:sp>
      <p:sp>
        <p:nvSpPr>
          <p:cNvPr id="4" name="TextBox 3">
            <a:extLst>
              <a:ext uri="{FF2B5EF4-FFF2-40B4-BE49-F238E27FC236}">
                <a16:creationId xmlns:a16="http://schemas.microsoft.com/office/drawing/2014/main" id="{F0AA3B37-6943-740D-6425-FB0A6017A8D2}"/>
              </a:ext>
            </a:extLst>
          </p:cNvPr>
          <p:cNvSpPr txBox="1"/>
          <p:nvPr/>
        </p:nvSpPr>
        <p:spPr>
          <a:xfrm>
            <a:off x="762000" y="3245546"/>
            <a:ext cx="4076822" cy="923330"/>
          </a:xfrm>
          <a:prstGeom prst="rect">
            <a:avLst/>
          </a:prstGeom>
          <a:noFill/>
        </p:spPr>
        <p:txBody>
          <a:bodyPr wrap="none" rtlCol="0">
            <a:spAutoFit/>
          </a:bodyPr>
          <a:lstStyle/>
          <a:p>
            <a:r>
              <a:rPr lang="en-US" b="1" dirty="0"/>
              <a:t>Facilities Considered &amp; Assigned Weights</a:t>
            </a:r>
          </a:p>
          <a:p>
            <a:endParaRPr lang="en-US" dirty="0"/>
          </a:p>
          <a:p>
            <a:endParaRPr lang="en-US" dirty="0"/>
          </a:p>
        </p:txBody>
      </p:sp>
      <p:graphicFrame>
        <p:nvGraphicFramePr>
          <p:cNvPr id="5" name="Table 4">
            <a:extLst>
              <a:ext uri="{FF2B5EF4-FFF2-40B4-BE49-F238E27FC236}">
                <a16:creationId xmlns:a16="http://schemas.microsoft.com/office/drawing/2014/main" id="{2F4D7692-58E6-7EA7-F456-E82329C3DAFD}"/>
              </a:ext>
            </a:extLst>
          </p:cNvPr>
          <p:cNvGraphicFramePr>
            <a:graphicFrameLocks noGrp="1"/>
          </p:cNvGraphicFramePr>
          <p:nvPr>
            <p:extLst>
              <p:ext uri="{D42A27DB-BD31-4B8C-83A1-F6EECF244321}">
                <p14:modId xmlns:p14="http://schemas.microsoft.com/office/powerpoint/2010/main" val="857173548"/>
              </p:ext>
            </p:extLst>
          </p:nvPr>
        </p:nvGraphicFramePr>
        <p:xfrm>
          <a:off x="762000" y="3835400"/>
          <a:ext cx="4337736" cy="2595880"/>
        </p:xfrm>
        <a:graphic>
          <a:graphicData uri="http://schemas.openxmlformats.org/drawingml/2006/table">
            <a:tbl>
              <a:tblPr firstRow="1" bandRow="1">
                <a:tableStyleId>{5C22544A-7EE6-4342-B048-85BDC9FD1C3A}</a:tableStyleId>
              </a:tblPr>
              <a:tblGrid>
                <a:gridCol w="2909672">
                  <a:extLst>
                    <a:ext uri="{9D8B030D-6E8A-4147-A177-3AD203B41FA5}">
                      <a16:colId xmlns:a16="http://schemas.microsoft.com/office/drawing/2014/main" val="1313164106"/>
                    </a:ext>
                  </a:extLst>
                </a:gridCol>
                <a:gridCol w="1428064">
                  <a:extLst>
                    <a:ext uri="{9D8B030D-6E8A-4147-A177-3AD203B41FA5}">
                      <a16:colId xmlns:a16="http://schemas.microsoft.com/office/drawing/2014/main" val="2406362589"/>
                    </a:ext>
                  </a:extLst>
                </a:gridCol>
              </a:tblGrid>
              <a:tr h="370840">
                <a:tc>
                  <a:txBody>
                    <a:bodyPr/>
                    <a:lstStyle/>
                    <a:p>
                      <a:r>
                        <a:rPr lang="en-US" dirty="0"/>
                        <a:t>Facility</a:t>
                      </a:r>
                    </a:p>
                  </a:txBody>
                  <a:tcPr/>
                </a:tc>
                <a:tc>
                  <a:txBody>
                    <a:bodyPr/>
                    <a:lstStyle/>
                    <a:p>
                      <a:r>
                        <a:rPr lang="en-US" dirty="0"/>
                        <a:t>Weight</a:t>
                      </a:r>
                    </a:p>
                  </a:txBody>
                  <a:tcPr/>
                </a:tc>
                <a:extLst>
                  <a:ext uri="{0D108BD9-81ED-4DB2-BD59-A6C34878D82A}">
                    <a16:rowId xmlns:a16="http://schemas.microsoft.com/office/drawing/2014/main" val="2244598028"/>
                  </a:ext>
                </a:extLst>
              </a:tr>
              <a:tr h="370840">
                <a:tc>
                  <a:txBody>
                    <a:bodyPr/>
                    <a:lstStyle/>
                    <a:p>
                      <a:r>
                        <a:rPr lang="en-US" dirty="0"/>
                        <a:t>Shelters</a:t>
                      </a:r>
                    </a:p>
                  </a:txBody>
                  <a:tcPr/>
                </a:tc>
                <a:tc>
                  <a:txBody>
                    <a:bodyPr/>
                    <a:lstStyle/>
                    <a:p>
                      <a:r>
                        <a:rPr lang="en-US" dirty="0"/>
                        <a:t>0.30</a:t>
                      </a:r>
                    </a:p>
                  </a:txBody>
                  <a:tcPr/>
                </a:tc>
                <a:extLst>
                  <a:ext uri="{0D108BD9-81ED-4DB2-BD59-A6C34878D82A}">
                    <a16:rowId xmlns:a16="http://schemas.microsoft.com/office/drawing/2014/main" val="3256474068"/>
                  </a:ext>
                </a:extLst>
              </a:tr>
              <a:tr h="370840">
                <a:tc>
                  <a:txBody>
                    <a:bodyPr/>
                    <a:lstStyle/>
                    <a:p>
                      <a:r>
                        <a:rPr lang="en-US" dirty="0"/>
                        <a:t>Hospitals</a:t>
                      </a:r>
                    </a:p>
                  </a:txBody>
                  <a:tcPr/>
                </a:tc>
                <a:tc>
                  <a:txBody>
                    <a:bodyPr/>
                    <a:lstStyle/>
                    <a:p>
                      <a:r>
                        <a:rPr lang="en-US" dirty="0"/>
                        <a:t>0.25</a:t>
                      </a:r>
                    </a:p>
                  </a:txBody>
                  <a:tcPr/>
                </a:tc>
                <a:extLst>
                  <a:ext uri="{0D108BD9-81ED-4DB2-BD59-A6C34878D82A}">
                    <a16:rowId xmlns:a16="http://schemas.microsoft.com/office/drawing/2014/main" val="4070715152"/>
                  </a:ext>
                </a:extLst>
              </a:tr>
              <a:tr h="370840">
                <a:tc>
                  <a:txBody>
                    <a:bodyPr/>
                    <a:lstStyle/>
                    <a:p>
                      <a:r>
                        <a:rPr lang="en-US" dirty="0"/>
                        <a:t>Community Centers</a:t>
                      </a:r>
                    </a:p>
                  </a:txBody>
                  <a:tcPr/>
                </a:tc>
                <a:tc>
                  <a:txBody>
                    <a:bodyPr/>
                    <a:lstStyle/>
                    <a:p>
                      <a:r>
                        <a:rPr lang="en-US" dirty="0"/>
                        <a:t>0.15</a:t>
                      </a:r>
                    </a:p>
                  </a:txBody>
                  <a:tcPr/>
                </a:tc>
                <a:extLst>
                  <a:ext uri="{0D108BD9-81ED-4DB2-BD59-A6C34878D82A}">
                    <a16:rowId xmlns:a16="http://schemas.microsoft.com/office/drawing/2014/main" val="3892972916"/>
                  </a:ext>
                </a:extLst>
              </a:tr>
              <a:tr h="370840">
                <a:tc>
                  <a:txBody>
                    <a:bodyPr/>
                    <a:lstStyle/>
                    <a:p>
                      <a:r>
                        <a:rPr lang="en-US" dirty="0"/>
                        <a:t>Schools</a:t>
                      </a:r>
                    </a:p>
                  </a:txBody>
                  <a:tcPr/>
                </a:tc>
                <a:tc>
                  <a:txBody>
                    <a:bodyPr/>
                    <a:lstStyle/>
                    <a:p>
                      <a:r>
                        <a:rPr lang="en-US" dirty="0"/>
                        <a:t>0.10</a:t>
                      </a:r>
                    </a:p>
                  </a:txBody>
                  <a:tcPr/>
                </a:tc>
                <a:extLst>
                  <a:ext uri="{0D108BD9-81ED-4DB2-BD59-A6C34878D82A}">
                    <a16:rowId xmlns:a16="http://schemas.microsoft.com/office/drawing/2014/main" val="3250773942"/>
                  </a:ext>
                </a:extLst>
              </a:tr>
              <a:tr h="370840">
                <a:tc>
                  <a:txBody>
                    <a:bodyPr/>
                    <a:lstStyle/>
                    <a:p>
                      <a:r>
                        <a:rPr lang="en-US" dirty="0"/>
                        <a:t>Government Buildings</a:t>
                      </a:r>
                    </a:p>
                  </a:txBody>
                  <a:tcPr/>
                </a:tc>
                <a:tc>
                  <a:txBody>
                    <a:bodyPr/>
                    <a:lstStyle/>
                    <a:p>
                      <a:r>
                        <a:rPr lang="en-US" dirty="0"/>
                        <a:t>0.10</a:t>
                      </a:r>
                    </a:p>
                  </a:txBody>
                  <a:tcPr/>
                </a:tc>
                <a:extLst>
                  <a:ext uri="{0D108BD9-81ED-4DB2-BD59-A6C34878D82A}">
                    <a16:rowId xmlns:a16="http://schemas.microsoft.com/office/drawing/2014/main" val="4099976929"/>
                  </a:ext>
                </a:extLst>
              </a:tr>
              <a:tr h="370840">
                <a:tc>
                  <a:txBody>
                    <a:bodyPr/>
                    <a:lstStyle/>
                    <a:p>
                      <a:r>
                        <a:rPr lang="en-US" dirty="0"/>
                        <a:t>Transportation Hubs</a:t>
                      </a:r>
                    </a:p>
                  </a:txBody>
                  <a:tcPr/>
                </a:tc>
                <a:tc>
                  <a:txBody>
                    <a:bodyPr/>
                    <a:lstStyle/>
                    <a:p>
                      <a:r>
                        <a:rPr lang="en-US" dirty="0"/>
                        <a:t>0.10</a:t>
                      </a:r>
                    </a:p>
                  </a:txBody>
                  <a:tcPr/>
                </a:tc>
                <a:extLst>
                  <a:ext uri="{0D108BD9-81ED-4DB2-BD59-A6C34878D82A}">
                    <a16:rowId xmlns:a16="http://schemas.microsoft.com/office/drawing/2014/main" val="1978457277"/>
                  </a:ext>
                </a:extLst>
              </a:tr>
            </a:tbl>
          </a:graphicData>
        </a:graphic>
      </p:graphicFrame>
      <p:pic>
        <p:nvPicPr>
          <p:cNvPr id="7" name="Picture 6" descr="A graph of blue bars&#10;&#10;Description automatically generated">
            <a:extLst>
              <a:ext uri="{FF2B5EF4-FFF2-40B4-BE49-F238E27FC236}">
                <a16:creationId xmlns:a16="http://schemas.microsoft.com/office/drawing/2014/main" id="{926F58EB-9D54-FEA1-E5BB-61F1888F07C9}"/>
              </a:ext>
            </a:extLst>
          </p:cNvPr>
          <p:cNvPicPr>
            <a:picLocks noChangeAspect="1"/>
          </p:cNvPicPr>
          <p:nvPr/>
        </p:nvPicPr>
        <p:blipFill>
          <a:blip r:embed="rId2"/>
          <a:stretch>
            <a:fillRect/>
          </a:stretch>
        </p:blipFill>
        <p:spPr>
          <a:xfrm>
            <a:off x="6108700" y="2844800"/>
            <a:ext cx="7759700" cy="5130800"/>
          </a:xfrm>
          <a:prstGeom prst="rect">
            <a:avLst/>
          </a:prstGeom>
        </p:spPr>
      </p:pic>
    </p:spTree>
    <p:extLst>
      <p:ext uri="{BB962C8B-B14F-4D97-AF65-F5344CB8AC3E}">
        <p14:creationId xmlns:p14="http://schemas.microsoft.com/office/powerpoint/2010/main" val="314196863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close-up of a computer&#10;&#10;Description automatically generated">
            <a:extLst>
              <a:ext uri="{FF2B5EF4-FFF2-40B4-BE49-F238E27FC236}">
                <a16:creationId xmlns:a16="http://schemas.microsoft.com/office/drawing/2014/main" id="{95800498-12A4-5BA2-7BE9-2367F8B02EF2}"/>
              </a:ext>
            </a:extLst>
          </p:cNvPr>
          <p:cNvPicPr>
            <a:picLocks noChangeAspect="1"/>
          </p:cNvPicPr>
          <p:nvPr/>
        </p:nvPicPr>
        <p:blipFill>
          <a:blip r:embed="rId2"/>
          <a:srcRect l="871"/>
          <a:stretch/>
        </p:blipFill>
        <p:spPr>
          <a:xfrm>
            <a:off x="20" y="1538"/>
            <a:ext cx="14630380" cy="8228062"/>
          </a:xfrm>
          <a:prstGeom prst="rect">
            <a:avLst/>
          </a:prstGeom>
        </p:spPr>
      </p:pic>
    </p:spTree>
    <p:extLst>
      <p:ext uri="{BB962C8B-B14F-4D97-AF65-F5344CB8AC3E}">
        <p14:creationId xmlns:p14="http://schemas.microsoft.com/office/powerpoint/2010/main" val="3312596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961203"/>
            <a:ext cx="4919305" cy="2307193"/>
          </a:xfrm>
          <a:prstGeom prst="rect">
            <a:avLst/>
          </a:prstGeom>
        </p:spPr>
      </p:pic>
      <p:sp>
        <p:nvSpPr>
          <p:cNvPr id="4" name="Text 0"/>
          <p:cNvSpPr/>
          <p:nvPr/>
        </p:nvSpPr>
        <p:spPr>
          <a:xfrm>
            <a:off x="6280190" y="144899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Client Introduction</a:t>
            </a:r>
            <a:endParaRPr lang="en-US" sz="4650" dirty="0"/>
          </a:p>
        </p:txBody>
      </p:sp>
      <p:sp>
        <p:nvSpPr>
          <p:cNvPr id="5" name="Text 1"/>
          <p:cNvSpPr/>
          <p:nvPr/>
        </p:nvSpPr>
        <p:spPr>
          <a:xfrm>
            <a:off x="6280190" y="253341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Puerto Rico Science, Technology, and Research Trust is a private non-profit organization established in 2004 to foster innovation, technology transfer, commercialization, and job creation in Puerto Rico's technology sector. Based in San Juan, the Trust plays a crucial role in shaping public policy related to science, technology, research, and development.</a:t>
            </a:r>
            <a:endParaRPr lang="en-US" sz="1750" dirty="0"/>
          </a:p>
        </p:txBody>
      </p:sp>
      <p:sp>
        <p:nvSpPr>
          <p:cNvPr id="6" name="Text 2"/>
          <p:cNvSpPr/>
          <p:nvPr/>
        </p:nvSpPr>
        <p:spPr>
          <a:xfrm>
            <a:off x="6280190" y="4965978"/>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Trust actively supports technology-driven startups by providing funding and assisting inventors in securing patents. Additionally, its Technology Transfer Office, led by David Gulley (as of 2019), focuses on monetizing scientific advancements to drive Puerto Rico's economic growth.</a:t>
            </a:r>
            <a:endParaRPr lang="en-US" sz="175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0252"/>
            <a:ext cx="4763333"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Problem Statement</a:t>
            </a:r>
            <a:endParaRPr lang="en-US" sz="3750" dirty="0"/>
          </a:p>
        </p:txBody>
      </p:sp>
      <p:sp>
        <p:nvSpPr>
          <p:cNvPr id="4" name="Shape 1"/>
          <p:cNvSpPr/>
          <p:nvPr/>
        </p:nvSpPr>
        <p:spPr>
          <a:xfrm>
            <a:off x="6280190" y="1927860"/>
            <a:ext cx="3687485" cy="2823924"/>
          </a:xfrm>
          <a:prstGeom prst="roundRect">
            <a:avLst>
              <a:gd name="adj" fmla="val 2699"/>
            </a:avLst>
          </a:prstGeom>
          <a:solidFill>
            <a:srgbClr val="CCEEFF"/>
          </a:solidFill>
          <a:ln w="7620">
            <a:solidFill>
              <a:srgbClr val="B2D4E5"/>
            </a:solidFill>
            <a:prstDash val="solid"/>
          </a:ln>
        </p:spPr>
        <p:txBody>
          <a:bodyPr/>
          <a:lstStyle/>
          <a:p>
            <a:endParaRPr lang="en-US"/>
          </a:p>
        </p:txBody>
      </p:sp>
      <p:sp>
        <p:nvSpPr>
          <p:cNvPr id="5" name="Text 2"/>
          <p:cNvSpPr/>
          <p:nvPr/>
        </p:nvSpPr>
        <p:spPr>
          <a:xfrm>
            <a:off x="6469261" y="2116931"/>
            <a:ext cx="3309342" cy="595313"/>
          </a:xfrm>
          <a:prstGeom prst="rect">
            <a:avLst/>
          </a:prstGeom>
          <a:noFill/>
          <a:ln/>
        </p:spPr>
        <p:txBody>
          <a:bodyPr wrap="squar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DOMAIN OF THE PROBLEM: Impact Of Climate Change</a:t>
            </a:r>
            <a:endParaRPr lang="en-US" sz="1850" dirty="0"/>
          </a:p>
        </p:txBody>
      </p:sp>
      <p:sp>
        <p:nvSpPr>
          <p:cNvPr id="6" name="Text 3"/>
          <p:cNvSpPr/>
          <p:nvPr/>
        </p:nvSpPr>
        <p:spPr>
          <a:xfrm>
            <a:off x="6469261" y="2821067"/>
            <a:ext cx="3309342" cy="174164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Develop a data-driven vulnerability index that integrates socioeconomic factors (income, education, employment) with environmental risks (flooding, seal-level rise) to assess and prioritize at-risk communities.</a:t>
            </a:r>
            <a:endParaRPr lang="en-US" sz="1400" dirty="0"/>
          </a:p>
        </p:txBody>
      </p:sp>
      <p:sp>
        <p:nvSpPr>
          <p:cNvPr id="7" name="Shape 4"/>
          <p:cNvSpPr/>
          <p:nvPr/>
        </p:nvSpPr>
        <p:spPr>
          <a:xfrm>
            <a:off x="10149126" y="1927860"/>
            <a:ext cx="3687485" cy="2823924"/>
          </a:xfrm>
          <a:prstGeom prst="roundRect">
            <a:avLst>
              <a:gd name="adj" fmla="val 2699"/>
            </a:avLst>
          </a:prstGeom>
          <a:solidFill>
            <a:srgbClr val="CCEEFF"/>
          </a:solidFill>
          <a:ln w="7620">
            <a:solidFill>
              <a:srgbClr val="B2D4E5"/>
            </a:solidFill>
            <a:prstDash val="solid"/>
          </a:ln>
        </p:spPr>
        <p:txBody>
          <a:bodyPr/>
          <a:lstStyle/>
          <a:p>
            <a:endParaRPr lang="en-US"/>
          </a:p>
        </p:txBody>
      </p:sp>
      <p:sp>
        <p:nvSpPr>
          <p:cNvPr id="8" name="Text 5"/>
          <p:cNvSpPr/>
          <p:nvPr/>
        </p:nvSpPr>
        <p:spPr>
          <a:xfrm>
            <a:off x="10338197" y="2116931"/>
            <a:ext cx="2464594"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KEY CLARIFICATIONS</a:t>
            </a:r>
            <a:endParaRPr lang="en-US" sz="1850" dirty="0"/>
          </a:p>
        </p:txBody>
      </p:sp>
      <p:sp>
        <p:nvSpPr>
          <p:cNvPr id="9" name="Text 6"/>
          <p:cNvSpPr/>
          <p:nvPr/>
        </p:nvSpPr>
        <p:spPr>
          <a:xfrm>
            <a:off x="10338197" y="2523411"/>
            <a:ext cx="3309342"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Greater focus on weighting socioeconomic conditions, usability for policymakers, and adaptability for future data updates.</a:t>
            </a:r>
            <a:endParaRPr lang="en-US" sz="1400" dirty="0"/>
          </a:p>
        </p:txBody>
      </p:sp>
      <p:sp>
        <p:nvSpPr>
          <p:cNvPr id="10" name="Shape 7"/>
          <p:cNvSpPr/>
          <p:nvPr/>
        </p:nvSpPr>
        <p:spPr>
          <a:xfrm>
            <a:off x="6280190" y="4933236"/>
            <a:ext cx="7556421" cy="2235994"/>
          </a:xfrm>
          <a:prstGeom prst="roundRect">
            <a:avLst>
              <a:gd name="adj" fmla="val 3409"/>
            </a:avLst>
          </a:prstGeom>
          <a:solidFill>
            <a:srgbClr val="CCEEFF"/>
          </a:solidFill>
          <a:ln w="7620">
            <a:solidFill>
              <a:srgbClr val="B2D4E5"/>
            </a:solidFill>
            <a:prstDash val="solid"/>
          </a:ln>
        </p:spPr>
        <p:txBody>
          <a:bodyPr/>
          <a:lstStyle/>
          <a:p>
            <a:endParaRPr lang="en-US"/>
          </a:p>
        </p:txBody>
      </p:sp>
      <p:sp>
        <p:nvSpPr>
          <p:cNvPr id="11" name="Text 8"/>
          <p:cNvSpPr/>
          <p:nvPr/>
        </p:nvSpPr>
        <p:spPr>
          <a:xfrm>
            <a:off x="6469261" y="5122307"/>
            <a:ext cx="3637121"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IMPORTANCE OF THE PROBLEM</a:t>
            </a:r>
            <a:endParaRPr lang="en-US" sz="1850" dirty="0"/>
          </a:p>
        </p:txBody>
      </p:sp>
      <p:sp>
        <p:nvSpPr>
          <p:cNvPr id="12" name="Text 9"/>
          <p:cNvSpPr/>
          <p:nvPr/>
        </p:nvSpPr>
        <p:spPr>
          <a:xfrm>
            <a:off x="6469261" y="5528786"/>
            <a:ext cx="7178278"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Project include the increased risk and severity of adverse outcomes for communities facing climate change induced hazards like flooding, erosion, and storm surges. Without a comprehensive and data-driven assessment tool, at-risk communities may be overlooked in resource allocation, leading to exacerbated socioeconomic disparities and reduced resilience against environmental threats​</a:t>
            </a:r>
            <a:endParaRPr lang="en-US" sz="1400" dirty="0"/>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1160"/>
            <a:ext cx="5060990"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Project Goals</a:t>
            </a:r>
            <a:endParaRPr lang="en-US" sz="3950" dirty="0"/>
          </a:p>
        </p:txBody>
      </p:sp>
      <p:pic>
        <p:nvPicPr>
          <p:cNvPr id="3" name="Image 0" descr="preencoded.png"/>
          <p:cNvPicPr>
            <a:picLocks noChangeAspect="1"/>
          </p:cNvPicPr>
          <p:nvPr/>
        </p:nvPicPr>
        <p:blipFill>
          <a:blip r:embed="rId3"/>
          <a:stretch>
            <a:fillRect/>
          </a:stretch>
        </p:blipFill>
        <p:spPr>
          <a:xfrm>
            <a:off x="3247430" y="1729264"/>
            <a:ext cx="1614011" cy="1125736"/>
          </a:xfrm>
          <a:prstGeom prst="rect">
            <a:avLst/>
          </a:prstGeom>
        </p:spPr>
      </p:pic>
      <p:pic>
        <p:nvPicPr>
          <p:cNvPr id="4" name="Image 1" descr="preencoded.png"/>
          <p:cNvPicPr>
            <a:picLocks noChangeAspect="1"/>
          </p:cNvPicPr>
          <p:nvPr/>
        </p:nvPicPr>
        <p:blipFill>
          <a:blip r:embed="rId4"/>
          <a:stretch>
            <a:fillRect/>
          </a:stretch>
        </p:blipFill>
        <p:spPr>
          <a:xfrm>
            <a:off x="3918823" y="2262545"/>
            <a:ext cx="271105" cy="338852"/>
          </a:xfrm>
          <a:prstGeom prst="rect">
            <a:avLst/>
          </a:prstGeom>
        </p:spPr>
      </p:pic>
      <p:sp>
        <p:nvSpPr>
          <p:cNvPr id="5" name="Text 1"/>
          <p:cNvSpPr/>
          <p:nvPr/>
        </p:nvSpPr>
        <p:spPr>
          <a:xfrm>
            <a:off x="5054203" y="192202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Primary Goal</a:t>
            </a:r>
            <a:endParaRPr lang="en-US" sz="1950" dirty="0"/>
          </a:p>
        </p:txBody>
      </p:sp>
      <p:sp>
        <p:nvSpPr>
          <p:cNvPr id="6" name="Text 2"/>
          <p:cNvSpPr/>
          <p:nvPr/>
        </p:nvSpPr>
        <p:spPr>
          <a:xfrm>
            <a:off x="5054203" y="2353866"/>
            <a:ext cx="5143262"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Develop a data-driven vulnerability index for Puerto Rico</a:t>
            </a:r>
            <a:endParaRPr lang="en-US" sz="1500" dirty="0"/>
          </a:p>
        </p:txBody>
      </p:sp>
      <p:sp>
        <p:nvSpPr>
          <p:cNvPr id="7" name="Shape 3"/>
          <p:cNvSpPr/>
          <p:nvPr/>
        </p:nvSpPr>
        <p:spPr>
          <a:xfrm>
            <a:off x="4909542" y="2869525"/>
            <a:ext cx="8878967" cy="11430"/>
          </a:xfrm>
          <a:prstGeom prst="roundRect">
            <a:avLst>
              <a:gd name="adj" fmla="val 708465"/>
            </a:avLst>
          </a:prstGeom>
          <a:solidFill>
            <a:srgbClr val="B2D4E5"/>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440424" y="2903101"/>
            <a:ext cx="3228022" cy="1125736"/>
          </a:xfrm>
          <a:prstGeom prst="rect">
            <a:avLst/>
          </a:prstGeom>
        </p:spPr>
      </p:pic>
      <p:pic>
        <p:nvPicPr>
          <p:cNvPr id="9" name="Image 3" descr="preencoded.png"/>
          <p:cNvPicPr>
            <a:picLocks noChangeAspect="1"/>
          </p:cNvPicPr>
          <p:nvPr/>
        </p:nvPicPr>
        <p:blipFill>
          <a:blip r:embed="rId6"/>
          <a:stretch>
            <a:fillRect/>
          </a:stretch>
        </p:blipFill>
        <p:spPr>
          <a:xfrm>
            <a:off x="3918823" y="3296483"/>
            <a:ext cx="271105" cy="338852"/>
          </a:xfrm>
          <a:prstGeom prst="rect">
            <a:avLst/>
          </a:prstGeom>
        </p:spPr>
      </p:pic>
      <p:sp>
        <p:nvSpPr>
          <p:cNvPr id="10" name="Text 4"/>
          <p:cNvSpPr/>
          <p:nvPr/>
        </p:nvSpPr>
        <p:spPr>
          <a:xfrm>
            <a:off x="5861209" y="3095863"/>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Create Visualizations</a:t>
            </a:r>
            <a:endParaRPr lang="en-US" sz="1950" dirty="0"/>
          </a:p>
        </p:txBody>
      </p:sp>
      <p:sp>
        <p:nvSpPr>
          <p:cNvPr id="11" name="Text 5"/>
          <p:cNvSpPr/>
          <p:nvPr/>
        </p:nvSpPr>
        <p:spPr>
          <a:xfrm>
            <a:off x="5861209" y="3527703"/>
            <a:ext cx="4541401"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Communicate findings to policymakers and public</a:t>
            </a:r>
            <a:endParaRPr lang="en-US" sz="1500" dirty="0"/>
          </a:p>
        </p:txBody>
      </p:sp>
      <p:sp>
        <p:nvSpPr>
          <p:cNvPr id="12" name="Shape 6"/>
          <p:cNvSpPr/>
          <p:nvPr/>
        </p:nvSpPr>
        <p:spPr>
          <a:xfrm>
            <a:off x="5716548" y="4043363"/>
            <a:ext cx="8071961" cy="11430"/>
          </a:xfrm>
          <a:prstGeom prst="roundRect">
            <a:avLst>
              <a:gd name="adj" fmla="val 708465"/>
            </a:avLst>
          </a:prstGeom>
          <a:solidFill>
            <a:srgbClr val="B2D4E5"/>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1633418" y="4076938"/>
            <a:ext cx="4842034" cy="1125736"/>
          </a:xfrm>
          <a:prstGeom prst="rect">
            <a:avLst/>
          </a:prstGeom>
        </p:spPr>
      </p:pic>
      <p:pic>
        <p:nvPicPr>
          <p:cNvPr id="14" name="Image 5" descr="preencoded.png"/>
          <p:cNvPicPr>
            <a:picLocks noChangeAspect="1"/>
          </p:cNvPicPr>
          <p:nvPr/>
        </p:nvPicPr>
        <p:blipFill>
          <a:blip r:embed="rId8"/>
          <a:stretch>
            <a:fillRect/>
          </a:stretch>
        </p:blipFill>
        <p:spPr>
          <a:xfrm>
            <a:off x="3918823" y="4470321"/>
            <a:ext cx="271105" cy="338852"/>
          </a:xfrm>
          <a:prstGeom prst="rect">
            <a:avLst/>
          </a:prstGeom>
        </p:spPr>
      </p:pic>
      <p:sp>
        <p:nvSpPr>
          <p:cNvPr id="15" name="Text 7"/>
          <p:cNvSpPr/>
          <p:nvPr/>
        </p:nvSpPr>
        <p:spPr>
          <a:xfrm>
            <a:off x="6668214" y="4269700"/>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Provide Framework</a:t>
            </a:r>
            <a:endParaRPr lang="en-US" sz="1950" dirty="0"/>
          </a:p>
        </p:txBody>
      </p:sp>
      <p:sp>
        <p:nvSpPr>
          <p:cNvPr id="16" name="Text 8"/>
          <p:cNvSpPr/>
          <p:nvPr/>
        </p:nvSpPr>
        <p:spPr>
          <a:xfrm>
            <a:off x="6668214" y="4701540"/>
            <a:ext cx="4785360"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Enable local updates as new data becomes available</a:t>
            </a:r>
            <a:endParaRPr lang="en-US" sz="1500" dirty="0"/>
          </a:p>
        </p:txBody>
      </p:sp>
      <p:sp>
        <p:nvSpPr>
          <p:cNvPr id="17" name="Shape 9"/>
          <p:cNvSpPr/>
          <p:nvPr/>
        </p:nvSpPr>
        <p:spPr>
          <a:xfrm>
            <a:off x="6523553" y="5217200"/>
            <a:ext cx="7264956" cy="11430"/>
          </a:xfrm>
          <a:prstGeom prst="roundRect">
            <a:avLst>
              <a:gd name="adj" fmla="val 708465"/>
            </a:avLst>
          </a:prstGeom>
          <a:solidFill>
            <a:srgbClr val="B2D4E5"/>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826294" y="5250775"/>
            <a:ext cx="6456164" cy="1125736"/>
          </a:xfrm>
          <a:prstGeom prst="rect">
            <a:avLst/>
          </a:prstGeom>
        </p:spPr>
      </p:pic>
      <p:pic>
        <p:nvPicPr>
          <p:cNvPr id="19" name="Image 7" descr="preencoded.png"/>
          <p:cNvPicPr>
            <a:picLocks noChangeAspect="1"/>
          </p:cNvPicPr>
          <p:nvPr/>
        </p:nvPicPr>
        <p:blipFill>
          <a:blip r:embed="rId10"/>
          <a:stretch>
            <a:fillRect/>
          </a:stretch>
        </p:blipFill>
        <p:spPr>
          <a:xfrm>
            <a:off x="3918704" y="5644158"/>
            <a:ext cx="271105" cy="338852"/>
          </a:xfrm>
          <a:prstGeom prst="rect">
            <a:avLst/>
          </a:prstGeom>
        </p:spPr>
      </p:pic>
      <p:sp>
        <p:nvSpPr>
          <p:cNvPr id="20" name="Text 10"/>
          <p:cNvSpPr/>
          <p:nvPr/>
        </p:nvSpPr>
        <p:spPr>
          <a:xfrm>
            <a:off x="7475220" y="5443537"/>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Highlight Data Gaps</a:t>
            </a:r>
            <a:endParaRPr lang="en-US" sz="1950" dirty="0"/>
          </a:p>
        </p:txBody>
      </p:sp>
      <p:sp>
        <p:nvSpPr>
          <p:cNvPr id="21" name="Text 11"/>
          <p:cNvSpPr/>
          <p:nvPr/>
        </p:nvSpPr>
        <p:spPr>
          <a:xfrm>
            <a:off x="7475220" y="5875377"/>
            <a:ext cx="4855369"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Guide future research for climate adaptation planning</a:t>
            </a:r>
            <a:endParaRPr lang="en-US" sz="1500" dirty="0"/>
          </a:p>
        </p:txBody>
      </p:sp>
      <p:sp>
        <p:nvSpPr>
          <p:cNvPr id="22" name="Text 12"/>
          <p:cNvSpPr/>
          <p:nvPr/>
        </p:nvSpPr>
        <p:spPr>
          <a:xfrm>
            <a:off x="793790" y="6593324"/>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Develop a data-driven index tailored to Puerto Rico that evaluates vulnerability to rising seas by giving a larger weight to socioeconomic vulnerability. The index must integrate key variables, such as socioeconomic disadvantages, short and medium-term exposure to permanent flooding, storm surges, and coastal erosion.</a:t>
            </a:r>
            <a:endParaRPr lang="en-US" sz="1500"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96873"/>
            <a:ext cx="5901214"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Data Collection &amp; Cleaning</a:t>
            </a:r>
            <a:endParaRPr lang="en-US" sz="3750" dirty="0"/>
          </a:p>
        </p:txBody>
      </p:sp>
      <p:sp>
        <p:nvSpPr>
          <p:cNvPr id="3" name="Shape 1"/>
          <p:cNvSpPr/>
          <p:nvPr/>
        </p:nvSpPr>
        <p:spPr>
          <a:xfrm>
            <a:off x="793790" y="1768554"/>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854988" y="1794034"/>
            <a:ext cx="285750" cy="357188"/>
          </a:xfrm>
          <a:prstGeom prst="rect">
            <a:avLst/>
          </a:prstGeom>
        </p:spPr>
      </p:pic>
      <p:sp>
        <p:nvSpPr>
          <p:cNvPr id="5" name="Text 2"/>
          <p:cNvSpPr/>
          <p:nvPr/>
        </p:nvSpPr>
        <p:spPr>
          <a:xfrm>
            <a:off x="1383506" y="1768554"/>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Sources</a:t>
            </a:r>
            <a:endParaRPr lang="en-US" sz="1850" dirty="0"/>
          </a:p>
        </p:txBody>
      </p:sp>
      <p:sp>
        <p:nvSpPr>
          <p:cNvPr id="6" name="Text 3"/>
          <p:cNvSpPr/>
          <p:nvPr/>
        </p:nvSpPr>
        <p:spPr>
          <a:xfrm>
            <a:off x="1383506" y="2175034"/>
            <a:ext cx="5840968"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U.S. Census Bureau (ACS 2023 5-Year Estimates), FEMA NFHL, NOAA DEM, QGIS and data cleaning is done through using excel, python and QGIS software.</a:t>
            </a:r>
            <a:endParaRPr lang="en-US" sz="1400" dirty="0"/>
          </a:p>
        </p:txBody>
      </p:sp>
      <p:sp>
        <p:nvSpPr>
          <p:cNvPr id="7" name="Shape 4"/>
          <p:cNvSpPr/>
          <p:nvPr/>
        </p:nvSpPr>
        <p:spPr>
          <a:xfrm>
            <a:off x="7405926" y="1768554"/>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7467124" y="1794034"/>
            <a:ext cx="285750" cy="357188"/>
          </a:xfrm>
          <a:prstGeom prst="rect">
            <a:avLst/>
          </a:prstGeom>
        </p:spPr>
      </p:pic>
      <p:sp>
        <p:nvSpPr>
          <p:cNvPr id="9" name="Text 5"/>
          <p:cNvSpPr/>
          <p:nvPr/>
        </p:nvSpPr>
        <p:spPr>
          <a:xfrm>
            <a:off x="7995642" y="1768554"/>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Social Dataset</a:t>
            </a:r>
            <a:endParaRPr lang="en-US" sz="1850" dirty="0"/>
          </a:p>
        </p:txBody>
      </p:sp>
      <p:sp>
        <p:nvSpPr>
          <p:cNvPr id="10" name="Text 6"/>
          <p:cNvSpPr/>
          <p:nvPr/>
        </p:nvSpPr>
        <p:spPr>
          <a:xfrm>
            <a:off x="7995642" y="2175034"/>
            <a:ext cx="5840968"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dataset comprises columns related to household structure, disabilities, education, and digital access. It provides insights into social support needs, caregiving responsibilities, communication barriers, and general social vulnerability.</a:t>
            </a:r>
            <a:endParaRPr lang="en-US" sz="1400" dirty="0"/>
          </a:p>
        </p:txBody>
      </p:sp>
      <p:sp>
        <p:nvSpPr>
          <p:cNvPr id="11" name="Shape 7"/>
          <p:cNvSpPr/>
          <p:nvPr/>
        </p:nvSpPr>
        <p:spPr>
          <a:xfrm>
            <a:off x="793790" y="3721656"/>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12" name="Image 2" descr="preencoded.png"/>
          <p:cNvPicPr>
            <a:picLocks noChangeAspect="1"/>
          </p:cNvPicPr>
          <p:nvPr/>
        </p:nvPicPr>
        <p:blipFill>
          <a:blip r:embed="rId5"/>
          <a:stretch>
            <a:fillRect/>
          </a:stretch>
        </p:blipFill>
        <p:spPr>
          <a:xfrm>
            <a:off x="854988" y="3747135"/>
            <a:ext cx="285750" cy="357188"/>
          </a:xfrm>
          <a:prstGeom prst="rect">
            <a:avLst/>
          </a:prstGeom>
        </p:spPr>
      </p:pic>
      <p:sp>
        <p:nvSpPr>
          <p:cNvPr id="13" name="Text 8"/>
          <p:cNvSpPr/>
          <p:nvPr/>
        </p:nvSpPr>
        <p:spPr>
          <a:xfrm>
            <a:off x="1383506" y="3721656"/>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Economic Dataset</a:t>
            </a:r>
            <a:endParaRPr lang="en-US" sz="1850" dirty="0"/>
          </a:p>
        </p:txBody>
      </p:sp>
      <p:sp>
        <p:nvSpPr>
          <p:cNvPr id="14" name="Text 9"/>
          <p:cNvSpPr/>
          <p:nvPr/>
        </p:nvSpPr>
        <p:spPr>
          <a:xfrm>
            <a:off x="1383506" y="4128135"/>
            <a:ext cx="5840968"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dataset includes variables like poverty level, unemployment rate, and median household income. These indicators highlight economic instability and the financial resilience of municipalities.</a:t>
            </a:r>
            <a:endParaRPr lang="en-US" sz="1400" dirty="0"/>
          </a:p>
        </p:txBody>
      </p:sp>
      <p:sp>
        <p:nvSpPr>
          <p:cNvPr id="15" name="Shape 10"/>
          <p:cNvSpPr/>
          <p:nvPr/>
        </p:nvSpPr>
        <p:spPr>
          <a:xfrm>
            <a:off x="7405926" y="3721656"/>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16" name="Image 3" descr="preencoded.png"/>
          <p:cNvPicPr>
            <a:picLocks noChangeAspect="1"/>
          </p:cNvPicPr>
          <p:nvPr/>
        </p:nvPicPr>
        <p:blipFill>
          <a:blip r:embed="rId6"/>
          <a:stretch>
            <a:fillRect/>
          </a:stretch>
        </p:blipFill>
        <p:spPr>
          <a:xfrm>
            <a:off x="7467124" y="3747135"/>
            <a:ext cx="285750" cy="357188"/>
          </a:xfrm>
          <a:prstGeom prst="rect">
            <a:avLst/>
          </a:prstGeom>
        </p:spPr>
      </p:pic>
      <p:sp>
        <p:nvSpPr>
          <p:cNvPr id="17" name="Text 11"/>
          <p:cNvSpPr/>
          <p:nvPr/>
        </p:nvSpPr>
        <p:spPr>
          <a:xfrm>
            <a:off x="7995642" y="3721656"/>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Housing Dataset</a:t>
            </a:r>
            <a:endParaRPr lang="en-US" sz="1850" dirty="0"/>
          </a:p>
        </p:txBody>
      </p:sp>
      <p:sp>
        <p:nvSpPr>
          <p:cNvPr id="18" name="Text 12"/>
          <p:cNvSpPr/>
          <p:nvPr/>
        </p:nvSpPr>
        <p:spPr>
          <a:xfrm>
            <a:off x="7995642" y="4128135"/>
            <a:ext cx="5840968"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dataset contains housing structure details including ownership, age of housing units, and infrastructure access like vehicles and phones. It reflects the stability and resource accessibility within residential environments.</a:t>
            </a:r>
            <a:endParaRPr lang="en-US" sz="1400" dirty="0"/>
          </a:p>
        </p:txBody>
      </p:sp>
      <p:sp>
        <p:nvSpPr>
          <p:cNvPr id="19" name="Shape 13"/>
          <p:cNvSpPr/>
          <p:nvPr/>
        </p:nvSpPr>
        <p:spPr>
          <a:xfrm>
            <a:off x="793790" y="5674757"/>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20" name="Image 4" descr="preencoded.png"/>
          <p:cNvPicPr>
            <a:picLocks noChangeAspect="1"/>
          </p:cNvPicPr>
          <p:nvPr/>
        </p:nvPicPr>
        <p:blipFill>
          <a:blip r:embed="rId7"/>
          <a:stretch>
            <a:fillRect/>
          </a:stretch>
        </p:blipFill>
        <p:spPr>
          <a:xfrm>
            <a:off x="854988" y="5700236"/>
            <a:ext cx="285750" cy="357188"/>
          </a:xfrm>
          <a:prstGeom prst="rect">
            <a:avLst/>
          </a:prstGeom>
        </p:spPr>
      </p:pic>
      <p:sp>
        <p:nvSpPr>
          <p:cNvPr id="21" name="Text 14"/>
          <p:cNvSpPr/>
          <p:nvPr/>
        </p:nvSpPr>
        <p:spPr>
          <a:xfrm>
            <a:off x="1383506" y="5674757"/>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Demographic Dataset</a:t>
            </a:r>
            <a:endParaRPr lang="en-US" sz="1850" dirty="0"/>
          </a:p>
        </p:txBody>
      </p:sp>
      <p:sp>
        <p:nvSpPr>
          <p:cNvPr id="22" name="Text 15"/>
          <p:cNvSpPr/>
          <p:nvPr/>
        </p:nvSpPr>
        <p:spPr>
          <a:xfrm>
            <a:off x="1383506" y="6081236"/>
            <a:ext cx="5840968"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dataset provides age, gender, and racial composition of the population. It helps identify vulnerable groups such as very young, elderly, or historically marginalized communities.</a:t>
            </a:r>
            <a:endParaRPr lang="en-US" sz="1400" dirty="0"/>
          </a:p>
        </p:txBody>
      </p:sp>
      <p:sp>
        <p:nvSpPr>
          <p:cNvPr id="23" name="Shape 16"/>
          <p:cNvSpPr/>
          <p:nvPr/>
        </p:nvSpPr>
        <p:spPr>
          <a:xfrm>
            <a:off x="7405926" y="5674757"/>
            <a:ext cx="408265" cy="408265"/>
          </a:xfrm>
          <a:prstGeom prst="roundRect">
            <a:avLst>
              <a:gd name="adj" fmla="val 18668"/>
            </a:avLst>
          </a:prstGeom>
          <a:solidFill>
            <a:srgbClr val="CCEEFF"/>
          </a:solidFill>
          <a:ln w="7620">
            <a:solidFill>
              <a:srgbClr val="B2D4E5"/>
            </a:solidFill>
            <a:prstDash val="solid"/>
          </a:ln>
        </p:spPr>
        <p:txBody>
          <a:bodyPr/>
          <a:lstStyle/>
          <a:p>
            <a:endParaRPr lang="en-US"/>
          </a:p>
        </p:txBody>
      </p:sp>
      <p:pic>
        <p:nvPicPr>
          <p:cNvPr id="24" name="Image 5" descr="preencoded.png"/>
          <p:cNvPicPr>
            <a:picLocks noChangeAspect="1"/>
          </p:cNvPicPr>
          <p:nvPr/>
        </p:nvPicPr>
        <p:blipFill>
          <a:blip r:embed="rId8"/>
          <a:stretch>
            <a:fillRect/>
          </a:stretch>
        </p:blipFill>
        <p:spPr>
          <a:xfrm>
            <a:off x="7467124" y="5700236"/>
            <a:ext cx="285750" cy="357188"/>
          </a:xfrm>
          <a:prstGeom prst="rect">
            <a:avLst/>
          </a:prstGeom>
        </p:spPr>
      </p:pic>
      <p:sp>
        <p:nvSpPr>
          <p:cNvPr id="25" name="Text 17"/>
          <p:cNvSpPr/>
          <p:nvPr/>
        </p:nvSpPr>
        <p:spPr>
          <a:xfrm>
            <a:off x="7995642" y="5674757"/>
            <a:ext cx="2862024"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Physical Exposure Dataset</a:t>
            </a:r>
            <a:endParaRPr lang="en-US" sz="1850" dirty="0"/>
          </a:p>
        </p:txBody>
      </p:sp>
      <p:sp>
        <p:nvSpPr>
          <p:cNvPr id="26" name="Text 18"/>
          <p:cNvSpPr/>
          <p:nvPr/>
        </p:nvSpPr>
        <p:spPr>
          <a:xfrm>
            <a:off x="7995642" y="6081236"/>
            <a:ext cx="5840968"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dataset focuses on exposure-based risk, combining geographic and demographic vulnerability to sea-level rise and flood zones. It contains data on population living below 7 feet elevation, percentage of area in FEMA flood zones, and population density within flood-exposed areas.</a:t>
            </a:r>
            <a:endParaRPr lang="en-US" sz="1400"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9D9D5-F892-DD38-76A0-CB1C7D9A299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1427BD3-C13B-CC57-BE65-E886EDDCF15E}"/>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0">
            <a:extLst>
              <a:ext uri="{FF2B5EF4-FFF2-40B4-BE49-F238E27FC236}">
                <a16:creationId xmlns:a16="http://schemas.microsoft.com/office/drawing/2014/main" id="{18509006-DAB3-147C-8365-EA36AC76F8FB}"/>
              </a:ext>
            </a:extLst>
          </p:cNvPr>
          <p:cNvSpPr/>
          <p:nvPr/>
        </p:nvSpPr>
        <p:spPr>
          <a:xfrm>
            <a:off x="793790" y="193834"/>
            <a:ext cx="7180659" cy="744260"/>
          </a:xfrm>
          <a:prstGeom prst="rect">
            <a:avLst/>
          </a:prstGeom>
          <a:noFill/>
          <a:ln/>
        </p:spPr>
        <p:txBody>
          <a:bodyPr wrap="none" lIns="0" tIns="0" rIns="0" bIns="0" rtlCol="0" anchor="t"/>
          <a:lstStyle/>
          <a:p>
            <a:pPr marL="0" marR="0" lvl="0" indent="0" algn="l" defTabSz="914400" rtl="0" eaLnBrk="1" fontAlgn="auto" latinLnBrk="0" hangingPunct="1">
              <a:lnSpc>
                <a:spcPts val="5850"/>
              </a:lnSpc>
              <a:spcBef>
                <a:spcPts val="0"/>
              </a:spcBef>
              <a:spcAft>
                <a:spcPts val="0"/>
              </a:spcAft>
              <a:buClrTx/>
              <a:buSzTx/>
              <a:buFontTx/>
              <a:buNone/>
              <a:tabLst/>
              <a:defRPr/>
            </a:pPr>
            <a:r>
              <a:rPr lang="en-US" sz="4650" b="1" dirty="0">
                <a:solidFill>
                  <a:srgbClr val="000000"/>
                </a:solidFill>
                <a:latin typeface="Petrona Bold" pitchFamily="34" charset="0"/>
                <a:ea typeface="Petrona Bold" pitchFamily="34" charset="-122"/>
                <a:cs typeface="Petrona Bold" pitchFamily="34" charset="-120"/>
              </a:rPr>
              <a:t>I</a:t>
            </a:r>
            <a:r>
              <a:rPr kumimoji="0" lang="en-US" sz="4650" b="1" i="0" u="none" strike="noStrike" kern="1200" cap="none" spc="0" normalizeH="0" baseline="0" noProof="0" dirty="0" err="1">
                <a:ln>
                  <a:noFill/>
                </a:ln>
                <a:solidFill>
                  <a:srgbClr val="000000"/>
                </a:solidFill>
                <a:effectLst/>
                <a:uLnTx/>
                <a:uFillTx/>
                <a:latin typeface="Petrona Bold" pitchFamily="34" charset="0"/>
                <a:ea typeface="Petrona Bold" pitchFamily="34" charset="-122"/>
                <a:cs typeface="Petrona Bold" pitchFamily="34" charset="-120"/>
              </a:rPr>
              <a:t>ndex</a:t>
            </a:r>
            <a:r>
              <a:rPr kumimoji="0" lang="en-US" sz="465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Petrona Bold" pitchFamily="34" charset="-120"/>
              </a:rPr>
              <a:t> Calculation and Methodology</a:t>
            </a:r>
            <a:endParaRPr kumimoji="0" lang="en-US" sz="4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984F0378-A21B-95E3-2103-AFDD0E034FAA}"/>
              </a:ext>
            </a:extLst>
          </p:cNvPr>
          <p:cNvSpPr txBox="1"/>
          <p:nvPr/>
        </p:nvSpPr>
        <p:spPr>
          <a:xfrm>
            <a:off x="658178" y="1077794"/>
            <a:ext cx="8769310" cy="7017306"/>
          </a:xfrm>
          <a:prstGeom prst="rect">
            <a:avLst/>
          </a:prstGeom>
          <a:noFill/>
        </p:spPr>
        <p:txBody>
          <a:bodyPr wrap="square">
            <a:spAutoFit/>
          </a:bodyPr>
          <a:lstStyle/>
          <a:p>
            <a:pPr marL="285750" indent="-285750">
              <a:buFont typeface="Arial" panose="020B0604020202020204" pitchFamily="34" charset="0"/>
              <a:buChar char="•"/>
            </a:pPr>
            <a:r>
              <a:rPr lang="en-US" b="1" dirty="0"/>
              <a:t>Select Variables</a:t>
            </a:r>
            <a:br>
              <a:rPr lang="en-US" dirty="0"/>
            </a:br>
            <a:r>
              <a:rPr lang="en-US" dirty="0"/>
              <a:t>Choose indicators from relevant domains (e.g., Social, Economic, Demographic, Housing).</a:t>
            </a:r>
          </a:p>
          <a:p>
            <a:endParaRPr lang="en-US" dirty="0"/>
          </a:p>
          <a:p>
            <a:pPr marL="285750" indent="-285750">
              <a:buFont typeface="Arial" panose="020B0604020202020204" pitchFamily="34" charset="0"/>
              <a:buChar char="•"/>
            </a:pPr>
            <a:r>
              <a:rPr lang="en-US" b="1" dirty="0"/>
              <a:t>Clean the Data</a:t>
            </a:r>
            <a:br>
              <a:rPr lang="en-US" dirty="0"/>
            </a:br>
            <a:r>
              <a:rPr lang="en-US" dirty="0"/>
              <a:t>Handle missing values, drop irrelevant columns, and ensure consistent formats.</a:t>
            </a:r>
          </a:p>
          <a:p>
            <a:endParaRPr lang="en-US" dirty="0"/>
          </a:p>
          <a:p>
            <a:pPr marL="285750" indent="-285750">
              <a:buFont typeface="Arial" panose="020B0604020202020204" pitchFamily="34" charset="0"/>
              <a:buChar char="•"/>
            </a:pPr>
            <a:r>
              <a:rPr lang="en-US" b="1" dirty="0"/>
              <a:t>Normalize the Data</a:t>
            </a:r>
            <a:br>
              <a:rPr lang="en-US" dirty="0"/>
            </a:br>
            <a:r>
              <a:rPr lang="en-US" dirty="0"/>
              <a:t>Rescale variables to a common range using Min-Max Normalization (0 to 1), so they are comparable.</a:t>
            </a:r>
          </a:p>
          <a:p>
            <a:endParaRPr lang="en-US" dirty="0"/>
          </a:p>
          <a:p>
            <a:pPr marL="285750" indent="-285750">
              <a:buFont typeface="Arial" panose="020B0604020202020204" pitchFamily="34" charset="0"/>
              <a:buChar char="•"/>
            </a:pPr>
            <a:r>
              <a:rPr lang="en-US" b="1" dirty="0"/>
              <a:t>Assign Weights</a:t>
            </a:r>
            <a:br>
              <a:rPr lang="en-US" dirty="0"/>
            </a:br>
            <a:r>
              <a:rPr lang="en-US" dirty="0"/>
              <a:t>Give more importance to critical variables or domains based on relevance or expert input.</a:t>
            </a:r>
          </a:p>
          <a:p>
            <a:endParaRPr lang="en-US" dirty="0"/>
          </a:p>
          <a:p>
            <a:pPr marL="285750" indent="-285750">
              <a:buFont typeface="Arial" panose="020B0604020202020204" pitchFamily="34" charset="0"/>
              <a:buChar char="•"/>
            </a:pPr>
            <a:r>
              <a:rPr lang="en-US" b="1" dirty="0"/>
              <a:t>Create Sub-Indices</a:t>
            </a:r>
            <a:br>
              <a:rPr lang="en-US" dirty="0"/>
            </a:br>
            <a:r>
              <a:rPr lang="en-US" dirty="0"/>
              <a:t>Group variables by domain and compute weighted sub-index scores (e.g., Social Index).</a:t>
            </a:r>
          </a:p>
          <a:p>
            <a:endParaRPr lang="en-US" dirty="0"/>
          </a:p>
          <a:p>
            <a:pPr marL="285750" indent="-285750">
              <a:buFont typeface="Arial" panose="020B0604020202020204" pitchFamily="34" charset="0"/>
              <a:buChar char="•"/>
            </a:pPr>
            <a:r>
              <a:rPr lang="en-US" b="1" dirty="0"/>
              <a:t>Calculate Final Index</a:t>
            </a:r>
            <a:br>
              <a:rPr lang="en-US" dirty="0"/>
            </a:br>
            <a:r>
              <a:rPr lang="en-US" dirty="0"/>
              <a:t>Combine sub-indices using a weighted average to get the final index score (e.g., </a:t>
            </a:r>
            <a:r>
              <a:rPr lang="en-US" dirty="0" err="1"/>
              <a:t>SoVI</a:t>
            </a:r>
            <a:r>
              <a:rPr lang="en-US" dirty="0"/>
              <a:t>).</a:t>
            </a:r>
          </a:p>
          <a:p>
            <a:endParaRPr lang="en-US" dirty="0"/>
          </a:p>
          <a:p>
            <a:pPr marL="285750" indent="-285750">
              <a:buFont typeface="Arial" panose="020B0604020202020204" pitchFamily="34" charset="0"/>
              <a:buChar char="•"/>
            </a:pPr>
            <a:r>
              <a:rPr lang="en-US" b="1" dirty="0"/>
              <a:t>Categorize Scores</a:t>
            </a:r>
            <a:br>
              <a:rPr lang="en-US" dirty="0"/>
            </a:br>
            <a:r>
              <a:rPr lang="en-US" dirty="0"/>
              <a:t>Classify results into categories like Low, Medium, High using quantiles or fixed thresholds.</a:t>
            </a:r>
          </a:p>
          <a:p>
            <a:endParaRPr lang="en-US" dirty="0"/>
          </a:p>
          <a:p>
            <a:pPr marL="285750" indent="-285750">
              <a:buFont typeface="Arial" panose="020B0604020202020204" pitchFamily="34" charset="0"/>
              <a:buChar char="•"/>
            </a:pPr>
            <a:r>
              <a:rPr lang="en-US" b="1" dirty="0"/>
              <a:t>Visualize</a:t>
            </a:r>
            <a:br>
              <a:rPr lang="en-US" dirty="0"/>
            </a:br>
            <a:r>
              <a:rPr lang="en-US" dirty="0"/>
              <a:t>Present results through charts, maps, or dashboards for easy interpretation.</a:t>
            </a:r>
          </a:p>
        </p:txBody>
      </p:sp>
      <p:pic>
        <p:nvPicPr>
          <p:cNvPr id="20" name="Picture 19" descr="A person and person standing next to a large screen&#10;&#10;Description automatically generated">
            <a:extLst>
              <a:ext uri="{FF2B5EF4-FFF2-40B4-BE49-F238E27FC236}">
                <a16:creationId xmlns:a16="http://schemas.microsoft.com/office/drawing/2014/main" id="{448503B3-6414-EC04-A943-8493F26BDE1D}"/>
              </a:ext>
            </a:extLst>
          </p:cNvPr>
          <p:cNvPicPr>
            <a:picLocks noChangeAspect="1"/>
          </p:cNvPicPr>
          <p:nvPr/>
        </p:nvPicPr>
        <p:blipFill>
          <a:blip r:embed="rId4"/>
          <a:stretch>
            <a:fillRect/>
          </a:stretch>
        </p:blipFill>
        <p:spPr>
          <a:xfrm>
            <a:off x="9527222" y="1485900"/>
            <a:ext cx="4445000" cy="5727700"/>
          </a:xfrm>
          <a:prstGeom prst="rect">
            <a:avLst/>
          </a:prstGeom>
        </p:spPr>
      </p:pic>
    </p:spTree>
    <p:extLst>
      <p:ext uri="{BB962C8B-B14F-4D97-AF65-F5344CB8AC3E}">
        <p14:creationId xmlns:p14="http://schemas.microsoft.com/office/powerpoint/2010/main" val="366049890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92587"/>
            <a:ext cx="4929188"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Petrona Bold" pitchFamily="34" charset="0"/>
                <a:ea typeface="Petrona Bold" pitchFamily="34" charset="-122"/>
                <a:cs typeface="Petrona Bold" pitchFamily="34" charset="-120"/>
              </a:rPr>
              <a:t>SOVI Index and Weights</a:t>
            </a:r>
            <a:endParaRPr lang="en-US" sz="3500" dirty="0"/>
          </a:p>
        </p:txBody>
      </p:sp>
      <p:sp>
        <p:nvSpPr>
          <p:cNvPr id="3" name="Text 1"/>
          <p:cNvSpPr/>
          <p:nvPr/>
        </p:nvSpPr>
        <p:spPr>
          <a:xfrm>
            <a:off x="793790" y="1590913"/>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Social Vulnerability Index (SOVI) quantifies community vulnerability by integrating social, economic, demographic, and housing factors. It helps identify high-risk municipalities and supports data-driven resilience planning and resource allocation.</a:t>
            </a:r>
            <a:endParaRPr lang="en-US" sz="1300" dirty="0"/>
          </a:p>
        </p:txBody>
      </p:sp>
      <p:sp>
        <p:nvSpPr>
          <p:cNvPr id="4" name="Text 2"/>
          <p:cNvSpPr/>
          <p:nvPr/>
        </p:nvSpPr>
        <p:spPr>
          <a:xfrm>
            <a:off x="3490199" y="3333333"/>
            <a:ext cx="2232779" cy="278963"/>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Petrona Bold" pitchFamily="34" charset="0"/>
                <a:ea typeface="Petrona Bold" pitchFamily="34" charset="-122"/>
                <a:cs typeface="Petrona Bold" pitchFamily="34" charset="-120"/>
              </a:rPr>
              <a:t>Social (35%)</a:t>
            </a:r>
            <a:endParaRPr lang="en-US" sz="1750" dirty="0"/>
          </a:p>
        </p:txBody>
      </p:sp>
      <p:sp>
        <p:nvSpPr>
          <p:cNvPr id="5" name="Text 3"/>
          <p:cNvSpPr/>
          <p:nvPr/>
        </p:nvSpPr>
        <p:spPr>
          <a:xfrm>
            <a:off x="793790" y="2707600"/>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Male HH with Kids – 10%</a:t>
            </a:r>
            <a:endParaRPr lang="en-US" sz="1300" dirty="0"/>
          </a:p>
        </p:txBody>
      </p:sp>
      <p:sp>
        <p:nvSpPr>
          <p:cNvPr id="6" name="Text 4"/>
          <p:cNvSpPr/>
          <p:nvPr/>
        </p:nvSpPr>
        <p:spPr>
          <a:xfrm>
            <a:off x="793790" y="3039308"/>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Female HH with Kids – 15%</a:t>
            </a:r>
            <a:endParaRPr lang="en-US" sz="1300" dirty="0"/>
          </a:p>
        </p:txBody>
      </p:sp>
      <p:sp>
        <p:nvSpPr>
          <p:cNvPr id="7" name="Text 5"/>
          <p:cNvSpPr/>
          <p:nvPr/>
        </p:nvSpPr>
        <p:spPr>
          <a:xfrm>
            <a:off x="793790" y="3371017"/>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HS Graduation – 10%</a:t>
            </a:r>
            <a:endParaRPr lang="en-US" sz="1300" dirty="0"/>
          </a:p>
        </p:txBody>
      </p:sp>
      <p:sp>
        <p:nvSpPr>
          <p:cNvPr id="8" name="Text 6"/>
          <p:cNvSpPr/>
          <p:nvPr/>
        </p:nvSpPr>
        <p:spPr>
          <a:xfrm>
            <a:off x="793790" y="3702725"/>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Disability &lt;18 – 10%</a:t>
            </a:r>
            <a:endParaRPr lang="en-US" sz="1300" dirty="0"/>
          </a:p>
        </p:txBody>
      </p:sp>
      <p:sp>
        <p:nvSpPr>
          <p:cNvPr id="9" name="Text 7"/>
          <p:cNvSpPr/>
          <p:nvPr/>
        </p:nvSpPr>
        <p:spPr>
          <a:xfrm>
            <a:off x="793790" y="4034433"/>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Disability 18–64 – 15%</a:t>
            </a:r>
            <a:endParaRPr lang="en-US" sz="1300" dirty="0"/>
          </a:p>
        </p:txBody>
      </p:sp>
      <p:sp>
        <p:nvSpPr>
          <p:cNvPr id="10" name="Text 8"/>
          <p:cNvSpPr/>
          <p:nvPr/>
        </p:nvSpPr>
        <p:spPr>
          <a:xfrm>
            <a:off x="793790" y="4366141"/>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Disability 65+ – 20%</a:t>
            </a:r>
            <a:endParaRPr lang="en-US" sz="1300" dirty="0"/>
          </a:p>
        </p:txBody>
      </p:sp>
      <p:sp>
        <p:nvSpPr>
          <p:cNvPr id="11" name="Text 9"/>
          <p:cNvSpPr/>
          <p:nvPr/>
        </p:nvSpPr>
        <p:spPr>
          <a:xfrm>
            <a:off x="793790" y="4697849"/>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Broadband Access – 20%</a:t>
            </a:r>
            <a:endParaRPr lang="en-US" sz="1300" dirty="0"/>
          </a:p>
        </p:txBody>
      </p:sp>
      <p:pic>
        <p:nvPicPr>
          <p:cNvPr id="12" name="Image 0" descr="preencoded.png"/>
          <p:cNvPicPr>
            <a:picLocks noChangeAspect="1"/>
          </p:cNvPicPr>
          <p:nvPr/>
        </p:nvPicPr>
        <p:blipFill>
          <a:blip r:embed="rId3"/>
          <a:stretch>
            <a:fillRect/>
          </a:stretch>
        </p:blipFill>
        <p:spPr>
          <a:xfrm>
            <a:off x="5603319" y="3219926"/>
            <a:ext cx="3423642" cy="3423642"/>
          </a:xfrm>
          <a:prstGeom prst="rect">
            <a:avLst/>
          </a:prstGeom>
        </p:spPr>
      </p:pic>
      <p:pic>
        <p:nvPicPr>
          <p:cNvPr id="13" name="Image 1" descr="preencoded.png"/>
          <p:cNvPicPr>
            <a:picLocks noChangeAspect="1"/>
          </p:cNvPicPr>
          <p:nvPr/>
        </p:nvPicPr>
        <p:blipFill>
          <a:blip r:embed="rId4"/>
          <a:stretch>
            <a:fillRect/>
          </a:stretch>
        </p:blipFill>
        <p:spPr>
          <a:xfrm>
            <a:off x="6572012" y="4158734"/>
            <a:ext cx="239197" cy="298966"/>
          </a:xfrm>
          <a:prstGeom prst="rect">
            <a:avLst/>
          </a:prstGeom>
        </p:spPr>
      </p:pic>
      <p:sp>
        <p:nvSpPr>
          <p:cNvPr id="14" name="Text 10"/>
          <p:cNvSpPr/>
          <p:nvPr/>
        </p:nvSpPr>
        <p:spPr>
          <a:xfrm>
            <a:off x="9026962" y="315587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Economic (30%)</a:t>
            </a:r>
            <a:endParaRPr lang="en-US" sz="1750" dirty="0"/>
          </a:p>
        </p:txBody>
      </p:sp>
      <p:sp>
        <p:nvSpPr>
          <p:cNvPr id="15" name="Text 11"/>
          <p:cNvSpPr/>
          <p:nvPr/>
        </p:nvSpPr>
        <p:spPr>
          <a:xfrm>
            <a:off x="9026962" y="3536871"/>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Poverty Rate – 60%</a:t>
            </a:r>
            <a:endParaRPr lang="en-US" sz="1300" dirty="0"/>
          </a:p>
        </p:txBody>
      </p:sp>
      <p:sp>
        <p:nvSpPr>
          <p:cNvPr id="16" name="Text 12"/>
          <p:cNvSpPr/>
          <p:nvPr/>
        </p:nvSpPr>
        <p:spPr>
          <a:xfrm>
            <a:off x="9026962" y="3868579"/>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Unemployment Rate – 40%</a:t>
            </a:r>
            <a:endParaRPr lang="en-US" sz="1300" dirty="0"/>
          </a:p>
        </p:txBody>
      </p:sp>
      <p:pic>
        <p:nvPicPr>
          <p:cNvPr id="17" name="Image 2" descr="preencoded.png"/>
          <p:cNvPicPr>
            <a:picLocks noChangeAspect="1"/>
          </p:cNvPicPr>
          <p:nvPr/>
        </p:nvPicPr>
        <p:blipFill>
          <a:blip r:embed="rId5"/>
          <a:stretch>
            <a:fillRect/>
          </a:stretch>
        </p:blipFill>
        <p:spPr>
          <a:xfrm>
            <a:off x="5603319" y="3219926"/>
            <a:ext cx="3423642" cy="3423642"/>
          </a:xfrm>
          <a:prstGeom prst="rect">
            <a:avLst/>
          </a:prstGeom>
        </p:spPr>
      </p:pic>
      <p:pic>
        <p:nvPicPr>
          <p:cNvPr id="18" name="Image 3" descr="preencoded.png"/>
          <p:cNvPicPr>
            <a:picLocks noChangeAspect="1"/>
          </p:cNvPicPr>
          <p:nvPr/>
        </p:nvPicPr>
        <p:blipFill>
          <a:blip r:embed="rId6"/>
          <a:stretch>
            <a:fillRect/>
          </a:stretch>
        </p:blipFill>
        <p:spPr>
          <a:xfrm>
            <a:off x="7818834" y="4158734"/>
            <a:ext cx="239197" cy="298966"/>
          </a:xfrm>
          <a:prstGeom prst="rect">
            <a:avLst/>
          </a:prstGeom>
        </p:spPr>
      </p:pic>
      <p:sp>
        <p:nvSpPr>
          <p:cNvPr id="19" name="Text 13"/>
          <p:cNvSpPr/>
          <p:nvPr/>
        </p:nvSpPr>
        <p:spPr>
          <a:xfrm>
            <a:off x="9026962" y="5391031"/>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Petrona Bold" pitchFamily="34" charset="0"/>
                <a:ea typeface="Petrona Bold" pitchFamily="34" charset="-122"/>
                <a:cs typeface="Petrona Bold" pitchFamily="34" charset="-120"/>
              </a:rPr>
              <a:t>Demographic (20%)</a:t>
            </a:r>
            <a:endParaRPr lang="en-US" sz="1750" dirty="0"/>
          </a:p>
        </p:txBody>
      </p:sp>
      <p:sp>
        <p:nvSpPr>
          <p:cNvPr id="20" name="Text 14"/>
          <p:cNvSpPr/>
          <p:nvPr/>
        </p:nvSpPr>
        <p:spPr>
          <a:xfrm>
            <a:off x="9026962" y="5772031"/>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Male – 5%</a:t>
            </a:r>
            <a:endParaRPr lang="en-US" sz="1300" dirty="0"/>
          </a:p>
        </p:txBody>
      </p:sp>
      <p:sp>
        <p:nvSpPr>
          <p:cNvPr id="21" name="Text 15"/>
          <p:cNvSpPr/>
          <p:nvPr/>
        </p:nvSpPr>
        <p:spPr>
          <a:xfrm>
            <a:off x="9026962" y="6103739"/>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Female – 15%</a:t>
            </a:r>
            <a:endParaRPr lang="en-US" sz="1300" dirty="0"/>
          </a:p>
        </p:txBody>
      </p:sp>
      <p:sp>
        <p:nvSpPr>
          <p:cNvPr id="22" name="Text 16"/>
          <p:cNvSpPr/>
          <p:nvPr/>
        </p:nvSpPr>
        <p:spPr>
          <a:xfrm>
            <a:off x="9026962" y="6435447"/>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Under 5 Years – 30%</a:t>
            </a:r>
            <a:endParaRPr lang="en-US" sz="1300" dirty="0"/>
          </a:p>
        </p:txBody>
      </p:sp>
      <p:sp>
        <p:nvSpPr>
          <p:cNvPr id="23" name="Text 17"/>
          <p:cNvSpPr/>
          <p:nvPr/>
        </p:nvSpPr>
        <p:spPr>
          <a:xfrm>
            <a:off x="9026962" y="6767155"/>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65+ Years – 30%</a:t>
            </a:r>
            <a:endParaRPr lang="en-US" sz="1300" dirty="0"/>
          </a:p>
        </p:txBody>
      </p:sp>
      <p:sp>
        <p:nvSpPr>
          <p:cNvPr id="24" name="Text 18"/>
          <p:cNvSpPr/>
          <p:nvPr/>
        </p:nvSpPr>
        <p:spPr>
          <a:xfrm>
            <a:off x="9026962" y="7098863"/>
            <a:ext cx="4809649"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Black or African American –20%</a:t>
            </a:r>
            <a:endParaRPr lang="en-US" sz="1300" dirty="0"/>
          </a:p>
        </p:txBody>
      </p:sp>
      <p:pic>
        <p:nvPicPr>
          <p:cNvPr id="25" name="Image 4" descr="preencoded.png"/>
          <p:cNvPicPr>
            <a:picLocks noChangeAspect="1"/>
          </p:cNvPicPr>
          <p:nvPr/>
        </p:nvPicPr>
        <p:blipFill>
          <a:blip r:embed="rId7"/>
          <a:stretch>
            <a:fillRect/>
          </a:stretch>
        </p:blipFill>
        <p:spPr>
          <a:xfrm>
            <a:off x="5603319" y="3219926"/>
            <a:ext cx="3423642" cy="3423642"/>
          </a:xfrm>
          <a:prstGeom prst="rect">
            <a:avLst/>
          </a:prstGeom>
        </p:spPr>
      </p:pic>
      <p:pic>
        <p:nvPicPr>
          <p:cNvPr id="26" name="Image 5" descr="preencoded.png"/>
          <p:cNvPicPr>
            <a:picLocks noChangeAspect="1"/>
          </p:cNvPicPr>
          <p:nvPr/>
        </p:nvPicPr>
        <p:blipFill>
          <a:blip r:embed="rId8"/>
          <a:stretch>
            <a:fillRect/>
          </a:stretch>
        </p:blipFill>
        <p:spPr>
          <a:xfrm>
            <a:off x="7818834" y="5405557"/>
            <a:ext cx="239197" cy="298966"/>
          </a:xfrm>
          <a:prstGeom prst="rect">
            <a:avLst/>
          </a:prstGeom>
        </p:spPr>
      </p:pic>
      <p:sp>
        <p:nvSpPr>
          <p:cNvPr id="27" name="Text 19"/>
          <p:cNvSpPr/>
          <p:nvPr/>
        </p:nvSpPr>
        <p:spPr>
          <a:xfrm>
            <a:off x="3370540" y="5225177"/>
            <a:ext cx="2232779" cy="278963"/>
          </a:xfrm>
          <a:prstGeom prst="rect">
            <a:avLst/>
          </a:prstGeom>
          <a:noFill/>
          <a:ln/>
        </p:spPr>
        <p:txBody>
          <a:bodyPr wrap="none" lIns="0" tIns="0" rIns="0" bIns="0" rtlCol="0" anchor="t"/>
          <a:lstStyle/>
          <a:p>
            <a:pPr marL="0" indent="0" algn="r">
              <a:lnSpc>
                <a:spcPts val="2150"/>
              </a:lnSpc>
              <a:buNone/>
            </a:pPr>
            <a:r>
              <a:rPr lang="en-US" sz="1750" b="1" dirty="0">
                <a:solidFill>
                  <a:srgbClr val="272525"/>
                </a:solidFill>
                <a:latin typeface="Petrona Bold" pitchFamily="34" charset="0"/>
                <a:ea typeface="Petrona Bold" pitchFamily="34" charset="-122"/>
                <a:cs typeface="Petrona Bold" pitchFamily="34" charset="-120"/>
              </a:rPr>
              <a:t>Housing (15%)</a:t>
            </a:r>
            <a:endParaRPr lang="en-US" sz="1750" dirty="0"/>
          </a:p>
        </p:txBody>
      </p:sp>
      <p:sp>
        <p:nvSpPr>
          <p:cNvPr id="28" name="Text 20"/>
          <p:cNvSpPr/>
          <p:nvPr/>
        </p:nvSpPr>
        <p:spPr>
          <a:xfrm>
            <a:off x="793790" y="5606177"/>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Total Housing Units – 10%</a:t>
            </a:r>
            <a:endParaRPr lang="en-US" sz="1300" dirty="0"/>
          </a:p>
        </p:txBody>
      </p:sp>
      <p:sp>
        <p:nvSpPr>
          <p:cNvPr id="29" name="Text 21"/>
          <p:cNvSpPr/>
          <p:nvPr/>
        </p:nvSpPr>
        <p:spPr>
          <a:xfrm>
            <a:off x="793790" y="5937885"/>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Built Before 1980 – 15%</a:t>
            </a:r>
            <a:endParaRPr lang="en-US" sz="1300" dirty="0"/>
          </a:p>
        </p:txBody>
      </p:sp>
      <p:sp>
        <p:nvSpPr>
          <p:cNvPr id="30" name="Text 22"/>
          <p:cNvSpPr/>
          <p:nvPr/>
        </p:nvSpPr>
        <p:spPr>
          <a:xfrm>
            <a:off x="793790" y="6269593"/>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Owner-Occupied – 5%</a:t>
            </a:r>
            <a:endParaRPr lang="en-US" sz="1300" dirty="0"/>
          </a:p>
        </p:txBody>
      </p:sp>
      <p:sp>
        <p:nvSpPr>
          <p:cNvPr id="31" name="Text 23"/>
          <p:cNvSpPr/>
          <p:nvPr/>
        </p:nvSpPr>
        <p:spPr>
          <a:xfrm>
            <a:off x="793790" y="6601301"/>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Renter-Occupied – 30%</a:t>
            </a:r>
            <a:endParaRPr lang="en-US" sz="1300" dirty="0"/>
          </a:p>
        </p:txBody>
      </p:sp>
      <p:sp>
        <p:nvSpPr>
          <p:cNvPr id="32" name="Text 24"/>
          <p:cNvSpPr/>
          <p:nvPr/>
        </p:nvSpPr>
        <p:spPr>
          <a:xfrm>
            <a:off x="793790" y="6933009"/>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No Vehicle – 25%</a:t>
            </a:r>
            <a:endParaRPr lang="en-US" sz="1300" dirty="0"/>
          </a:p>
        </p:txBody>
      </p:sp>
      <p:sp>
        <p:nvSpPr>
          <p:cNvPr id="33" name="Text 25"/>
          <p:cNvSpPr/>
          <p:nvPr/>
        </p:nvSpPr>
        <p:spPr>
          <a:xfrm>
            <a:off x="793790" y="7264718"/>
            <a:ext cx="4809530"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Inter" pitchFamily="34" charset="0"/>
                <a:ea typeface="Inter" pitchFamily="34" charset="-122"/>
                <a:cs typeface="Inter" pitchFamily="34" charset="-120"/>
              </a:rPr>
              <a:t>No Phone – 15%</a:t>
            </a:r>
            <a:endParaRPr lang="en-US" sz="1300" dirty="0"/>
          </a:p>
        </p:txBody>
      </p:sp>
      <p:pic>
        <p:nvPicPr>
          <p:cNvPr id="34" name="Image 6" descr="preencoded.png"/>
          <p:cNvPicPr>
            <a:picLocks noChangeAspect="1"/>
          </p:cNvPicPr>
          <p:nvPr/>
        </p:nvPicPr>
        <p:blipFill>
          <a:blip r:embed="rId9"/>
          <a:stretch>
            <a:fillRect/>
          </a:stretch>
        </p:blipFill>
        <p:spPr>
          <a:xfrm>
            <a:off x="5603319" y="3219926"/>
            <a:ext cx="3423642" cy="3423642"/>
          </a:xfrm>
          <a:prstGeom prst="rect">
            <a:avLst/>
          </a:prstGeom>
        </p:spPr>
      </p:pic>
      <p:pic>
        <p:nvPicPr>
          <p:cNvPr id="35" name="Image 7" descr="preencoded.png"/>
          <p:cNvPicPr>
            <a:picLocks noChangeAspect="1"/>
          </p:cNvPicPr>
          <p:nvPr/>
        </p:nvPicPr>
        <p:blipFill>
          <a:blip r:embed="rId10"/>
          <a:stretch>
            <a:fillRect/>
          </a:stretch>
        </p:blipFill>
        <p:spPr>
          <a:xfrm>
            <a:off x="6572012" y="5405557"/>
            <a:ext cx="239197" cy="298966"/>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7"/>
          <p:cNvSpPr txBox="1"/>
          <p:nvPr/>
        </p:nvSpPr>
        <p:spPr>
          <a:xfrm>
            <a:off x="5796366" y="200960"/>
            <a:ext cx="2187794" cy="869760"/>
          </a:xfrm>
          <a:prstGeom prst="rect">
            <a:avLst/>
          </a:prstGeom>
          <a:noFill/>
          <a:ln>
            <a:noFill/>
          </a:ln>
        </p:spPr>
        <p:txBody>
          <a:bodyPr spcFirstLastPara="1" wrap="square" lIns="146280" tIns="146280" rIns="146280" bIns="146280" anchor="t" anchorCtr="0">
            <a:noAutofit/>
          </a:bodyPr>
          <a:lstStyle/>
          <a:p>
            <a:r>
              <a:rPr lang="en" sz="2880" b="1" dirty="0">
                <a:solidFill>
                  <a:schemeClr val="dk1"/>
                </a:solidFill>
                <a:latin typeface="Roboto"/>
                <a:ea typeface="Roboto"/>
                <a:cs typeface="Roboto"/>
                <a:sym typeface="Roboto"/>
              </a:rPr>
              <a:t>SOVI Index</a:t>
            </a:r>
            <a:endParaRPr sz="2880" b="1" dirty="0">
              <a:solidFill>
                <a:schemeClr val="dk1"/>
              </a:solidFill>
              <a:latin typeface="Roboto"/>
              <a:ea typeface="Roboto"/>
              <a:cs typeface="Roboto"/>
              <a:sym typeface="Roboto"/>
            </a:endParaRPr>
          </a:p>
        </p:txBody>
      </p:sp>
      <p:pic>
        <p:nvPicPr>
          <p:cNvPr id="3" name="Picture 2" descr="A graph of a number of cities&#10;&#10;Description automatically generated with medium confidence">
            <a:extLst>
              <a:ext uri="{FF2B5EF4-FFF2-40B4-BE49-F238E27FC236}">
                <a16:creationId xmlns:a16="http://schemas.microsoft.com/office/drawing/2014/main" id="{58FE6F70-1AC6-D868-B531-BA4CAD61DE98}"/>
              </a:ext>
            </a:extLst>
          </p:cNvPr>
          <p:cNvPicPr>
            <a:picLocks noChangeAspect="1"/>
          </p:cNvPicPr>
          <p:nvPr/>
        </p:nvPicPr>
        <p:blipFill>
          <a:blip r:embed="rId3"/>
          <a:stretch>
            <a:fillRect/>
          </a:stretch>
        </p:blipFill>
        <p:spPr>
          <a:xfrm>
            <a:off x="809452" y="1393881"/>
            <a:ext cx="10379480" cy="5937943"/>
          </a:xfrm>
          <a:prstGeom prst="rect">
            <a:avLst/>
          </a:prstGeom>
        </p:spPr>
      </p:pic>
      <p:pic>
        <p:nvPicPr>
          <p:cNvPr id="7" name="Picture 6" descr="A screenshot of a data&#10;&#10;Description automatically generated">
            <a:extLst>
              <a:ext uri="{FF2B5EF4-FFF2-40B4-BE49-F238E27FC236}">
                <a16:creationId xmlns:a16="http://schemas.microsoft.com/office/drawing/2014/main" id="{B8776481-8976-FB5D-73A6-8E202FED6E4D}"/>
              </a:ext>
            </a:extLst>
          </p:cNvPr>
          <p:cNvPicPr>
            <a:picLocks noChangeAspect="1"/>
          </p:cNvPicPr>
          <p:nvPr/>
        </p:nvPicPr>
        <p:blipFill>
          <a:blip r:embed="rId4"/>
          <a:stretch>
            <a:fillRect/>
          </a:stretch>
        </p:blipFill>
        <p:spPr>
          <a:xfrm>
            <a:off x="11534947" y="2385807"/>
            <a:ext cx="2629939" cy="41812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3713</TotalTime>
  <Words>1637</Words>
  <Application>Microsoft Macintosh PowerPoint</Application>
  <PresentationFormat>Custom</PresentationFormat>
  <Paragraphs>185</Paragraphs>
  <Slides>21</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Petrona Bold</vt:lpstr>
      <vt:lpstr>Calibri</vt:lpstr>
      <vt:lpstr>Inter</vt:lpstr>
      <vt:lpstr>Roboto</vt:lpstr>
      <vt:lpstr>Aptos</vt:lpstr>
      <vt:lpstr>Arial</vt:lpstr>
      <vt:lpstr>Times New Roman</vt:lpstr>
      <vt:lpstr>Office Theme</vt:lpstr>
      <vt:lpstr>Socioeconomic Vulnerability Index For Adaptation to Rising Seas   </vt:lpstr>
      <vt:lpstr>Team Members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Pooja Vemuri</cp:lastModifiedBy>
  <cp:revision>23</cp:revision>
  <dcterms:created xsi:type="dcterms:W3CDTF">2025-04-23T16:46:37Z</dcterms:created>
  <dcterms:modified xsi:type="dcterms:W3CDTF">2025-05-05T21:26:55Z</dcterms:modified>
</cp:coreProperties>
</file>